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94" r:id="rId2"/>
    <p:sldId id="555" r:id="rId3"/>
    <p:sldId id="556" r:id="rId4"/>
    <p:sldId id="557" r:id="rId5"/>
    <p:sldId id="558" r:id="rId6"/>
    <p:sldId id="559" r:id="rId7"/>
    <p:sldId id="560" r:id="rId8"/>
    <p:sldId id="561" r:id="rId9"/>
    <p:sldId id="562" r:id="rId10"/>
    <p:sldId id="563" r:id="rId11"/>
    <p:sldId id="564" r:id="rId12"/>
    <p:sldId id="565" r:id="rId13"/>
    <p:sldId id="566" r:id="rId14"/>
    <p:sldId id="567" r:id="rId15"/>
    <p:sldId id="568" r:id="rId16"/>
    <p:sldId id="569" r:id="rId17"/>
    <p:sldId id="571" r:id="rId18"/>
    <p:sldId id="572" r:id="rId19"/>
    <p:sldId id="573" r:id="rId20"/>
    <p:sldId id="574" r:id="rId21"/>
    <p:sldId id="575" r:id="rId22"/>
    <p:sldId id="576" r:id="rId23"/>
    <p:sldId id="577" r:id="rId24"/>
    <p:sldId id="578" r:id="rId25"/>
    <p:sldId id="581" r:id="rId26"/>
    <p:sldId id="582" r:id="rId27"/>
    <p:sldId id="585" r:id="rId28"/>
    <p:sldId id="586" r:id="rId29"/>
    <p:sldId id="587"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 id="603" r:id="rId46"/>
    <p:sldId id="281" r:id="rId47"/>
  </p:sldIdLst>
  <p:sldSz cx="24384000" cy="1371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fthimios Constantinou" initials="EC" lastIdx="11" clrIdx="0">
    <p:extLst/>
  </p:cmAuthor>
  <p:cmAuthor id="2" name="Piki  Irene" initials="PI"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C19"/>
    <a:srgbClr val="3990A5"/>
    <a:srgbClr val="2F7788"/>
    <a:srgbClr val="5E5E5E"/>
    <a:srgbClr val="FFFFFF"/>
    <a:srgbClr val="40A1D7"/>
    <a:srgbClr val="48A5D9"/>
    <a:srgbClr val="663817"/>
    <a:srgbClr val="352017"/>
    <a:srgbClr val="8C8B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0" autoAdjust="0"/>
    <p:restoredTop sz="94660"/>
  </p:normalViewPr>
  <p:slideViewPr>
    <p:cSldViewPr snapToGrid="0">
      <p:cViewPr>
        <p:scale>
          <a:sx n="61" d="100"/>
          <a:sy n="61" d="100"/>
        </p:scale>
        <p:origin x="-66" y="-24"/>
      </p:cViewPr>
      <p:guideLst>
        <p:guide orient="horz" pos="4320"/>
        <p:guide pos="76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x-none"/>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795E32C7-4C6D-41C6-9C79-4343F9C58B8C}" type="datetimeFigureOut">
              <a:rPr lang="x-none" smtClean="0"/>
              <a:t>3/2/2023</a:t>
            </a:fld>
            <a:endParaRPr lang="x-non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x-non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lang="x-none"/>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78C198E3-A262-47C8-A59A-B41C6CD5BED5}" type="slidenum">
              <a:rPr lang="x-none" smtClean="0"/>
              <a:t>‹#›</a:t>
            </a:fld>
            <a:endParaRPr lang="x-none"/>
          </a:p>
        </p:txBody>
      </p:sp>
    </p:spTree>
    <p:extLst>
      <p:ext uri="{BB962C8B-B14F-4D97-AF65-F5344CB8AC3E}">
        <p14:creationId xmlns:p14="http://schemas.microsoft.com/office/powerpoint/2010/main" val="186721968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5C1BE0-2D79-482B-9C6A-ABF85DB7B81B}" type="datetime8">
              <a:rPr lang="x-none" smtClean="0"/>
              <a:t>3/2/2023 10:55 π.μ.</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006440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24076-6C43-4567-A15B-7B884564C67C}" type="datetime8">
              <a:rPr lang="x-none" smtClean="0"/>
              <a:t>3/2/2023 10:55 π.μ.</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791615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A8EE06-4282-4744-ADF9-CF1463A60087}" type="datetime8">
              <a:rPr lang="x-none" smtClean="0"/>
              <a:t>3/2/2023 10:55 π.μ.</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136070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33F93-457D-4D16-90A1-5DA9CF1FC084}" type="datetime8">
              <a:rPr lang="x-none" smtClean="0"/>
              <a:t>3/2/2023 10:55 π.μ.</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07755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52C67-2FD3-4E56-A3C1-9366418B8444}" type="datetime8">
              <a:rPr lang="x-none" smtClean="0"/>
              <a:t>3/2/2023 10:55 π.μ.</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07053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6D1001-CEAC-4E88-8B24-6360C82C6D54}" type="datetime8">
              <a:rPr lang="x-none" smtClean="0"/>
              <a:t>3/2/2023 10:55 π.μ.</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0391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D2E72-DE37-40BB-9BE3-2396AD02B93A}" type="datetime8">
              <a:rPr lang="x-none" smtClean="0"/>
              <a:t>3/2/2023 10:55 π.μ.</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42656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B89384-A721-4AC5-8C68-F99DE9D1B1AB}" type="datetime8">
              <a:rPr lang="x-none" smtClean="0"/>
              <a:t>3/2/2023 10:55 π.μ.</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06946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6B902-F828-43E0-8CFB-5E089FC933DF}" type="datetime8">
              <a:rPr lang="x-none" smtClean="0"/>
              <a:t>3/2/2023 10:55 π.μ.</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7290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DD70F06E-7119-4703-90E8-2F7BB1628D7D}" type="datetime8">
              <a:rPr lang="x-none" smtClean="0"/>
              <a:t>3/2/2023 10:55 π.μ.</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110466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E6B9CB6-11C9-4116-9C1C-9F39A3C5EEB2}" type="datetime8">
              <a:rPr lang="x-none" smtClean="0"/>
              <a:t>3/2/2023 10:55 π.μ.</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29393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4C5A75A-B6DF-4B6D-8A61-EF96BBA31BE1}" type="datetime8">
              <a:rPr lang="x-none" smtClean="0"/>
              <a:t>3/2/2023 10:55 π.μ.</a:t>
            </a:fld>
            <a:endParaRPr lang="x-none"/>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A64C613-4F3D-4B5D-ABA4-2AF47272354D}" type="slidenum">
              <a:rPr lang="x-none" smtClean="0"/>
              <a:t>‹#›</a:t>
            </a:fld>
            <a:endParaRPr lang="x-none"/>
          </a:p>
        </p:txBody>
      </p:sp>
    </p:spTree>
    <p:extLst>
      <p:ext uri="{BB962C8B-B14F-4D97-AF65-F5344CB8AC3E}">
        <p14:creationId xmlns:p14="http://schemas.microsoft.com/office/powerpoint/2010/main" val="4078516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elections.gov.cy"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wtv.elections.moi.gov.cy"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Grp="1" noRot="1" noChangeAspect="1" noMove="1" noResize="1" noEditPoints="1" noAdjustHandles="1" noChangeArrowheads="1" noChangeShapeType="1" noCrop="1"/>
          </p:cNvPicPr>
          <p:nvPr/>
        </p:nvPicPr>
        <p:blipFill>
          <a:blip r:embed="rId2"/>
          <a:stretch>
            <a:fillRect/>
          </a:stretch>
        </p:blipFill>
        <p:spPr>
          <a:xfrm>
            <a:off x="-48768" y="-2123755"/>
            <a:ext cx="24728164" cy="16603722"/>
          </a:xfrm>
          <a:prstGeom prst="rect">
            <a:avLst/>
          </a:prstGeom>
          <a:ln w="12700">
            <a:miter lim="400000"/>
            <a:headEnd/>
            <a:tailEnd/>
          </a:ln>
        </p:spPr>
      </p:pic>
      <p:sp>
        <p:nvSpPr>
          <p:cNvPr id="133" name="Lorem ipsum dolor sit amet, consec etur adip iscin elit. Suspe disse place rat."/>
          <p:cNvSpPr txBox="1">
            <a:spLocks noGrp="1"/>
          </p:cNvSpPr>
          <p:nvPr>
            <p:ph type="ctrTitle"/>
          </p:nvPr>
        </p:nvSpPr>
        <p:spPr>
          <a:xfrm>
            <a:off x="1198159" y="1069935"/>
            <a:ext cx="18569506" cy="2789615"/>
          </a:xfrm>
          <a:prstGeom prst="rect">
            <a:avLst/>
          </a:prstGeom>
        </p:spPr>
        <p:txBody>
          <a:bodyPr anchor="t">
            <a:noAutofit/>
          </a:bodyPr>
          <a:lstStyle>
            <a:lvl1pPr algn="l">
              <a:defRPr sz="8500" b="1">
                <a:solidFill>
                  <a:srgbClr val="FFFFFF"/>
                </a:solidFill>
                <a:latin typeface="Arial" panose="020B0604020202020204"/>
                <a:ea typeface="Arial" panose="020B0604020202020204"/>
                <a:cs typeface="Arial" panose="020B0604020202020204"/>
                <a:sym typeface="Arial" panose="020B0604020202020204"/>
              </a:defRPr>
            </a:lvl1pPr>
          </a:lstStyle>
          <a:p>
            <a:pPr>
              <a:lnSpc>
                <a:spcPct val="100000"/>
              </a:lnSpc>
              <a:spcAft>
                <a:spcPts val="600"/>
              </a:spcAft>
            </a:pPr>
            <a:r>
              <a:rPr lang="el-GR" dirty="0">
                <a:latin typeface="Arial" panose="020B0604020202020204" pitchFamily="34" charset="0"/>
                <a:ea typeface="Roboto Light" panose="02000000000000000000" pitchFamily="2" charset="0"/>
                <a:cs typeface="Arial" panose="020B0604020202020204" pitchFamily="34" charset="0"/>
              </a:rPr>
              <a:t>ΠΡΟΕΔΡΙΚΕΣ ΕΚΛΟΓΕΣ 2023</a:t>
            </a:r>
          </a:p>
        </p:txBody>
      </p:sp>
      <p:sp>
        <p:nvSpPr>
          <p:cNvPr id="134" name="Lorem ipsum dolor sit amet, consec etur adip iscin elit. Suspe disse place rat, felis in biben dum trist ique."/>
          <p:cNvSpPr txBox="1">
            <a:spLocks noGrp="1"/>
          </p:cNvSpPr>
          <p:nvPr>
            <p:ph type="subTitle" idx="1"/>
          </p:nvPr>
        </p:nvSpPr>
        <p:spPr>
          <a:xfrm>
            <a:off x="1214909" y="4218323"/>
            <a:ext cx="19136831" cy="3245496"/>
          </a:xfrm>
          <a:prstGeom prst="rect">
            <a:avLst/>
          </a:prstGeom>
        </p:spPr>
        <p:txBody>
          <a:bodyPr>
            <a:normAutofit/>
          </a:bodyPr>
          <a:lstStyle>
            <a:lvl1pPr algn="l" defTabSz="817245">
              <a:defRPr sz="5445">
                <a:solidFill>
                  <a:srgbClr val="FFFFFF"/>
                </a:solidFill>
                <a:latin typeface="Arial" panose="020B0604020202020204"/>
                <a:ea typeface="Arial" panose="020B0604020202020204"/>
                <a:cs typeface="Arial" panose="020B0604020202020204"/>
                <a:sym typeface="Arial" panose="020B0604020202020204"/>
              </a:defRPr>
            </a:lvl1pPr>
          </a:lstStyle>
          <a:p>
            <a:r>
              <a:rPr lang="el-GR" sz="5000" dirty="0"/>
              <a:t>Δημοσιογραφική διάσκεψη Γενικού Εφόρου Εκλογών</a:t>
            </a:r>
          </a:p>
          <a:p>
            <a:r>
              <a:rPr lang="el-GR" sz="5450" b="1" i="1" dirty="0"/>
              <a:t>03 Φεβρουαρίου 2023</a:t>
            </a:r>
          </a:p>
        </p:txBody>
      </p:sp>
      <p:sp>
        <p:nvSpPr>
          <p:cNvPr id="135" name="ΚΥΠΡΙΑΚΗ ΔΗΜΟΚΡΑΤΙΑ / ΠΝΕΥΜΑΤΙΚΑ ΔΙΚΑΙΩΜΑΤΑ 2020"/>
          <p:cNvSpPr txBox="1">
            <a:spLocks noGrp="1" noRot="1" noMove="1" noResize="1" noEditPoints="1" noAdjustHandles="1" noChangeArrowheads="1" noChangeShapeType="1"/>
          </p:cNvSpPr>
          <p:nvPr/>
        </p:nvSpPr>
        <p:spPr>
          <a:xfrm>
            <a:off x="1214909" y="12856482"/>
            <a:ext cx="4013494"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t>ΚΥΠΡΙΑΚΗ ΔΗΜΟΚΡΑΤΙΑ / ΠΝΕΥΜΑΤΙΚΑ ΔΙΚΑΙΩΜΑΤΑ 20</a:t>
            </a:r>
            <a:r>
              <a:rPr lang="en-US" sz="1000" dirty="0"/>
              <a:t>23</a:t>
            </a:r>
            <a:endParaRPr sz="1000" dirty="0"/>
          </a:p>
        </p:txBody>
      </p:sp>
      <p:sp>
        <p:nvSpPr>
          <p:cNvPr id="136" name="ΥΠΟΥΡΓΕΙΟ ΑΜΥΝΑΣ"/>
          <p:cNvSpPr txBox="1">
            <a:spLocks noGrp="1" noRot="1" noMove="1" noResize="1" noEditPoints="1" noAdjustHandles="1" noChangeArrowheads="1" noChangeShapeType="1"/>
          </p:cNvSpPr>
          <p:nvPr/>
        </p:nvSpPr>
        <p:spPr>
          <a:xfrm>
            <a:off x="12459126" y="10058400"/>
            <a:ext cx="9601920" cy="193040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800" b="1" dirty="0"/>
              <a:t>ΥΠΟΥΡΓΕΙΟ ΕΣΩΤΕΡΙΚΩΝ</a:t>
            </a:r>
          </a:p>
        </p:txBody>
      </p:sp>
      <p:pic>
        <p:nvPicPr>
          <p:cNvPr id="4" name="Picture 3">
            <a:extLst>
              <a:ext uri="{FF2B5EF4-FFF2-40B4-BE49-F238E27FC236}">
                <a16:creationId xmlns:a16="http://schemas.microsoft.com/office/drawing/2014/main" xmlns="" id="{9EDF9877-CA9D-659C-3D8E-D6EE4564973D}"/>
              </a:ext>
            </a:extLst>
          </p:cNvPr>
          <p:cNvPicPr>
            <a:picLocks noChangeAspect="1"/>
          </p:cNvPicPr>
          <p:nvPr/>
        </p:nvPicPr>
        <p:blipFill>
          <a:blip r:embed="rId3"/>
          <a:srcRect/>
          <a:stretch/>
        </p:blipFill>
        <p:spPr>
          <a:xfrm>
            <a:off x="919823" y="9252213"/>
            <a:ext cx="7259339" cy="324549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ΕΚΛΟΓΙΚΑ ΚΕΝΤΡΑ ΕΞΩΤΕΡΙΚΟΥ</a:t>
            </a:r>
          </a:p>
        </p:txBody>
      </p:sp>
      <p:pic>
        <p:nvPicPr>
          <p:cNvPr id="7" name="Picture 6">
            <a:extLst>
              <a:ext uri="{FF2B5EF4-FFF2-40B4-BE49-F238E27FC236}">
                <a16:creationId xmlns:a16="http://schemas.microsoft.com/office/drawing/2014/main" xmlns="" id="{70883D56-C5F7-5989-84FC-0EE511B8A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15" y="1437541"/>
            <a:ext cx="22687369" cy="9730417"/>
          </a:xfrm>
          <a:prstGeom prst="rect">
            <a:avLst/>
          </a:prstGeom>
        </p:spPr>
      </p:pic>
    </p:spTree>
    <p:extLst>
      <p:ext uri="{BB962C8B-B14F-4D97-AF65-F5344CB8AC3E}">
        <p14:creationId xmlns:p14="http://schemas.microsoft.com/office/powerpoint/2010/main" val="3871203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ΕΚΛΟΓΙΚΑ ΚΕΝΤΡΑ ΜΕ ΤΟΥΣ ΜΕΓΑΛΥΤΕΡΟΥΣ </a:t>
            </a:r>
            <a:r>
              <a:rPr lang="en-US" b="1" cap="none" dirty="0">
                <a:latin typeface="Arial" panose="020B0604020202020204" pitchFamily="34" charset="0"/>
                <a:cs typeface="Arial" panose="020B0604020202020204" pitchFamily="34" charset="0"/>
              </a:rPr>
              <a:t/>
            </a:r>
            <a:br>
              <a:rPr lang="en-US" b="1" cap="none" dirty="0">
                <a:latin typeface="Arial" panose="020B0604020202020204" pitchFamily="34" charset="0"/>
                <a:cs typeface="Arial" panose="020B0604020202020204" pitchFamily="34" charset="0"/>
              </a:rPr>
            </a:br>
            <a:r>
              <a:rPr lang="el-GR" b="1" cap="none" dirty="0">
                <a:latin typeface="Arial" panose="020B0604020202020204" pitchFamily="34" charset="0"/>
                <a:cs typeface="Arial" panose="020B0604020202020204" pitchFamily="34" charset="0"/>
              </a:rPr>
              <a:t>ΚΑΙ ΜΙΚΡΟΤΕΡΟΥΣ ΑΡΙΘΜΟΥΣ ΨΗΦΟΦΟΡΩΝ</a:t>
            </a:r>
          </a:p>
        </p:txBody>
      </p:sp>
      <p:pic>
        <p:nvPicPr>
          <p:cNvPr id="12" name="Picture 11">
            <a:extLst>
              <a:ext uri="{FF2B5EF4-FFF2-40B4-BE49-F238E27FC236}">
                <a16:creationId xmlns:a16="http://schemas.microsoft.com/office/drawing/2014/main" xmlns="" id="{197838E0-48AA-D10D-F292-4BD86D58F0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964" y="2145232"/>
            <a:ext cx="22700072" cy="9374736"/>
          </a:xfrm>
          <a:prstGeom prst="rect">
            <a:avLst/>
          </a:prstGeom>
        </p:spPr>
      </p:pic>
    </p:spTree>
    <p:extLst>
      <p:ext uri="{BB962C8B-B14F-4D97-AF65-F5344CB8AC3E}">
        <p14:creationId xmlns:p14="http://schemas.microsoft.com/office/powerpoint/2010/main" val="1629297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ΕΙΔΙΚΟΣ ΕΚΛΟΓΙΚΟΣ ΚΑΤΑΛΟΓΟΣ ΕΓΚΛΩΒΙΣΜΕΝΩΝ</a:t>
            </a:r>
          </a:p>
        </p:txBody>
      </p:sp>
      <p:pic>
        <p:nvPicPr>
          <p:cNvPr id="7" name="Picture 6">
            <a:extLst>
              <a:ext uri="{FF2B5EF4-FFF2-40B4-BE49-F238E27FC236}">
                <a16:creationId xmlns:a16="http://schemas.microsoft.com/office/drawing/2014/main" xmlns="" id="{1B3327A4-FDE7-3DB5-5DD1-7D602D17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29" y="1992791"/>
            <a:ext cx="22687369" cy="9730417"/>
          </a:xfrm>
          <a:prstGeom prst="rect">
            <a:avLst/>
          </a:prstGeom>
        </p:spPr>
      </p:pic>
    </p:spTree>
    <p:extLst>
      <p:ext uri="{BB962C8B-B14F-4D97-AF65-F5344CB8AC3E}">
        <p14:creationId xmlns:p14="http://schemas.microsoft.com/office/powerpoint/2010/main" val="2049738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2051E2-BA45-E3A1-D3D3-6254D53706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6107" y="2887968"/>
            <a:ext cx="10822866" cy="6491179"/>
          </a:xfrm>
          <a:prstGeom prst="rect">
            <a:avLst/>
          </a:prstGeom>
        </p:spPr>
      </p:pic>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22105397"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ΚΑΤΑΝΟΜΗ ΨΗΦΟΦΟΡΩΝ ΤΟΥ ΕΙΔΙΚΟΥ ΕΚΛΟΓΙΚΟΥ ΚΑΤΑΛΟΓΟΥ ΤΩΝ ΦΥΛΑΚΙΣΜΕΝΩΝ, ΑΝΑ ΕΚΛΟΓΙΚΗ ΠΕΡΙΦΕΡΕΙΑ</a:t>
            </a:r>
          </a:p>
        </p:txBody>
      </p:sp>
    </p:spTree>
    <p:extLst>
      <p:ext uri="{BB962C8B-B14F-4D97-AF65-F5344CB8AC3E}">
        <p14:creationId xmlns:p14="http://schemas.microsoft.com/office/powerpoint/2010/main" val="35766032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460CBAE-F6CF-1ABD-458C-C890152D8B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6107" y="2887968"/>
            <a:ext cx="10822866" cy="7278758"/>
          </a:xfrm>
          <a:prstGeom prst="rect">
            <a:avLst/>
          </a:prstGeom>
        </p:spPr>
      </p:pic>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30" y="562098"/>
            <a:ext cx="11770550"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ΚΑΤΑΝΟΜΗ ΤΟΥΡΚΟΚΥΠΡΙΩΝ ΕΚΛΟΓΕΩΝ ΚΑΤΑ ΕΚΛΟΓΙΚΗ ΠΕΡΙΦΕΡΕΙΑ</a:t>
            </a:r>
          </a:p>
        </p:txBody>
      </p:sp>
    </p:spTree>
    <p:extLst>
      <p:ext uri="{BB962C8B-B14F-4D97-AF65-F5344CB8AC3E}">
        <p14:creationId xmlns:p14="http://schemas.microsoft.com/office/powerpoint/2010/main" val="784421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5DE7374-CDF7-2295-17B7-057B7B0AB828}"/>
              </a:ext>
            </a:extLst>
          </p:cNvPr>
          <p:cNvSpPr/>
          <p:nvPr/>
        </p:nvSpPr>
        <p:spPr>
          <a:xfrm>
            <a:off x="8363629" y="2403123"/>
            <a:ext cx="7264367" cy="8909919"/>
          </a:xfrm>
          <a:prstGeom prst="rect">
            <a:avLst/>
          </a:prstGeom>
          <a:solidFill>
            <a:srgbClr val="2F7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Rectangle 25">
            <a:extLst>
              <a:ext uri="{FF2B5EF4-FFF2-40B4-BE49-F238E27FC236}">
                <a16:creationId xmlns:a16="http://schemas.microsoft.com/office/drawing/2014/main" xmlns="" id="{D647B7D2-13C6-B019-F021-A15B70137227}"/>
              </a:ext>
            </a:extLst>
          </p:cNvPr>
          <p:cNvSpPr/>
          <p:nvPr/>
        </p:nvSpPr>
        <p:spPr>
          <a:xfrm>
            <a:off x="15808931" y="2403123"/>
            <a:ext cx="7264367" cy="8909919"/>
          </a:xfrm>
          <a:prstGeom prst="rect">
            <a:avLst/>
          </a:prstGeom>
          <a:solidFill>
            <a:srgbClr val="399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a:extLst>
              <a:ext uri="{FF2B5EF4-FFF2-40B4-BE49-F238E27FC236}">
                <a16:creationId xmlns:a16="http://schemas.microsoft.com/office/drawing/2014/main" xmlns="" id="{CD202EE7-3243-9B40-0892-A5EFADB852FF}"/>
              </a:ext>
            </a:extLst>
          </p:cNvPr>
          <p:cNvSpPr/>
          <p:nvPr/>
        </p:nvSpPr>
        <p:spPr>
          <a:xfrm>
            <a:off x="918326" y="2403123"/>
            <a:ext cx="7264367" cy="8909919"/>
          </a:xfrm>
          <a:prstGeom prst="rect">
            <a:avLst/>
          </a:prstGeom>
          <a:solidFill>
            <a:srgbClr val="E38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ΥΠΟΨΗΦΙΟΤΗΤΕΣ</a:t>
            </a:r>
          </a:p>
        </p:txBody>
      </p:sp>
      <p:sp>
        <p:nvSpPr>
          <p:cNvPr id="6" name="TextBox 5">
            <a:extLst>
              <a:ext uri="{FF2B5EF4-FFF2-40B4-BE49-F238E27FC236}">
                <a16:creationId xmlns:a16="http://schemas.microsoft.com/office/drawing/2014/main" xmlns="" id="{FA633A15-F3E6-4F98-4D82-FF3233EE3D0C}"/>
              </a:ext>
            </a:extLst>
          </p:cNvPr>
          <p:cNvSpPr txBox="1"/>
          <p:nvPr/>
        </p:nvSpPr>
        <p:spPr>
          <a:xfrm>
            <a:off x="2150675" y="4891290"/>
            <a:ext cx="479966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14</a:t>
            </a:r>
            <a:endParaRPr lang="el-GR" sz="6000" b="1"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7" name="Subtitle here">
            <a:extLst>
              <a:ext uri="{FF2B5EF4-FFF2-40B4-BE49-F238E27FC236}">
                <a16:creationId xmlns:a16="http://schemas.microsoft.com/office/drawing/2014/main" xmlns="" id="{79DB61EF-4516-1510-EAAA-4F77942E0122}"/>
              </a:ext>
            </a:extLst>
          </p:cNvPr>
          <p:cNvSpPr txBox="1"/>
          <p:nvPr/>
        </p:nvSpPr>
        <p:spPr>
          <a:xfrm>
            <a:off x="1310702" y="7073452"/>
            <a:ext cx="6479614"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Υποψηφιότητες</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4" name="TextBox 3">
            <a:extLst>
              <a:ext uri="{FF2B5EF4-FFF2-40B4-BE49-F238E27FC236}">
                <a16:creationId xmlns:a16="http://schemas.microsoft.com/office/drawing/2014/main" xmlns="" id="{DE813856-B0CC-B0F4-AB11-13361054FB98}"/>
              </a:ext>
            </a:extLst>
          </p:cNvPr>
          <p:cNvSpPr txBox="1"/>
          <p:nvPr/>
        </p:nvSpPr>
        <p:spPr>
          <a:xfrm>
            <a:off x="9463000" y="2902260"/>
            <a:ext cx="479966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12</a:t>
            </a:r>
            <a:endParaRPr lang="el-GR" sz="6000" b="1"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9" name="Subtitle here">
            <a:extLst>
              <a:ext uri="{FF2B5EF4-FFF2-40B4-BE49-F238E27FC236}">
                <a16:creationId xmlns:a16="http://schemas.microsoft.com/office/drawing/2014/main" xmlns="" id="{E6662B7C-704C-AFC0-2C56-2F3D9BF89529}"/>
              </a:ext>
            </a:extLst>
          </p:cNvPr>
          <p:cNvSpPr txBox="1"/>
          <p:nvPr/>
        </p:nvSpPr>
        <p:spPr>
          <a:xfrm>
            <a:off x="8623027" y="5084422"/>
            <a:ext cx="6479614"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Άνδρες</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14" name="TextBox 13">
            <a:extLst>
              <a:ext uri="{FF2B5EF4-FFF2-40B4-BE49-F238E27FC236}">
                <a16:creationId xmlns:a16="http://schemas.microsoft.com/office/drawing/2014/main" xmlns="" id="{D7DD2295-564C-E2C1-072C-C27359AF9FD0}"/>
              </a:ext>
            </a:extLst>
          </p:cNvPr>
          <p:cNvSpPr txBox="1"/>
          <p:nvPr/>
        </p:nvSpPr>
        <p:spPr>
          <a:xfrm>
            <a:off x="10443660" y="6907467"/>
            <a:ext cx="283834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2</a:t>
            </a:r>
            <a:endParaRPr lang="el-GR" sz="6000" b="1"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15" name="Subtitle here">
            <a:extLst>
              <a:ext uri="{FF2B5EF4-FFF2-40B4-BE49-F238E27FC236}">
                <a16:creationId xmlns:a16="http://schemas.microsoft.com/office/drawing/2014/main" xmlns="" id="{B2E04FA3-2191-4387-25BE-DC4C306FC324}"/>
              </a:ext>
            </a:extLst>
          </p:cNvPr>
          <p:cNvSpPr txBox="1"/>
          <p:nvPr/>
        </p:nvSpPr>
        <p:spPr>
          <a:xfrm>
            <a:off x="9946931" y="9089629"/>
            <a:ext cx="3831807"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Γυναίκες</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0" name="TextBox 19">
            <a:extLst>
              <a:ext uri="{FF2B5EF4-FFF2-40B4-BE49-F238E27FC236}">
                <a16:creationId xmlns:a16="http://schemas.microsoft.com/office/drawing/2014/main" xmlns="" id="{E5250DC6-1B45-37E1-F3CE-B81C0DF5DD0E}"/>
              </a:ext>
            </a:extLst>
          </p:cNvPr>
          <p:cNvSpPr txBox="1"/>
          <p:nvPr/>
        </p:nvSpPr>
        <p:spPr>
          <a:xfrm>
            <a:off x="16964477" y="2902260"/>
            <a:ext cx="479966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3</a:t>
            </a:r>
            <a:endParaRPr lang="el-GR" sz="6000" b="1"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1" name="Subtitle here">
            <a:extLst>
              <a:ext uri="{FF2B5EF4-FFF2-40B4-BE49-F238E27FC236}">
                <a16:creationId xmlns:a16="http://schemas.microsoft.com/office/drawing/2014/main" xmlns="" id="{48293D7A-7776-E22C-E875-67FDE8D388E6}"/>
              </a:ext>
            </a:extLst>
          </p:cNvPr>
          <p:cNvSpPr txBox="1"/>
          <p:nvPr/>
        </p:nvSpPr>
        <p:spPr>
          <a:xfrm>
            <a:off x="15455895" y="5084422"/>
            <a:ext cx="7816833" cy="164147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Κομματικοί</a:t>
            </a:r>
            <a:endParaRPr kumimoji="0" lang="en-US"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υποψήφιοι</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2" name="TextBox 21">
            <a:extLst>
              <a:ext uri="{FF2B5EF4-FFF2-40B4-BE49-F238E27FC236}">
                <a16:creationId xmlns:a16="http://schemas.microsoft.com/office/drawing/2014/main" xmlns="" id="{1E52BB64-3ED0-099C-BC89-B81FEC21385E}"/>
              </a:ext>
            </a:extLst>
          </p:cNvPr>
          <p:cNvSpPr txBox="1"/>
          <p:nvPr/>
        </p:nvSpPr>
        <p:spPr>
          <a:xfrm>
            <a:off x="17945137" y="6907467"/>
            <a:ext cx="283834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11</a:t>
            </a:r>
            <a:endParaRPr lang="el-GR" sz="6000" b="1"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3" name="Subtitle here">
            <a:extLst>
              <a:ext uri="{FF2B5EF4-FFF2-40B4-BE49-F238E27FC236}">
                <a16:creationId xmlns:a16="http://schemas.microsoft.com/office/drawing/2014/main" xmlns="" id="{234D99B5-AC9E-6BF0-4497-7C28BF5B7918}"/>
              </a:ext>
            </a:extLst>
          </p:cNvPr>
          <p:cNvSpPr txBox="1"/>
          <p:nvPr/>
        </p:nvSpPr>
        <p:spPr>
          <a:xfrm>
            <a:off x="15425833" y="9089629"/>
            <a:ext cx="7876957" cy="164147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Ανεξάρτητοι</a:t>
            </a:r>
            <a:endParaRPr kumimoji="0" lang="en-US"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υποψήφιοι</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7" name="Subtitle here">
            <a:extLst>
              <a:ext uri="{FF2B5EF4-FFF2-40B4-BE49-F238E27FC236}">
                <a16:creationId xmlns:a16="http://schemas.microsoft.com/office/drawing/2014/main" xmlns="" id="{8D510C6D-EB69-F268-1B8E-856621FE029D}"/>
              </a:ext>
            </a:extLst>
          </p:cNvPr>
          <p:cNvSpPr txBox="1"/>
          <p:nvPr/>
        </p:nvSpPr>
        <p:spPr>
          <a:xfrm>
            <a:off x="860929" y="1372328"/>
            <a:ext cx="4731798"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n-US" dirty="0">
                <a:latin typeface="Arial" panose="020B0604020202020204" pitchFamily="34" charset="0"/>
                <a:cs typeface="Arial" panose="020B0604020202020204" pitchFamily="34" charset="0"/>
              </a:rPr>
              <a:t>2023</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814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6241620"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ΥΠΟΨΗΦΙΟΤΗΤΕΣ</a:t>
            </a:r>
          </a:p>
        </p:txBody>
      </p:sp>
      <p:sp>
        <p:nvSpPr>
          <p:cNvPr id="27" name="Subtitle here">
            <a:extLst>
              <a:ext uri="{FF2B5EF4-FFF2-40B4-BE49-F238E27FC236}">
                <a16:creationId xmlns:a16="http://schemas.microsoft.com/office/drawing/2014/main" xmlns="" id="{8D510C6D-EB69-F268-1B8E-856621FE029D}"/>
              </a:ext>
            </a:extLst>
          </p:cNvPr>
          <p:cNvSpPr txBox="1"/>
          <p:nvPr/>
        </p:nvSpPr>
        <p:spPr>
          <a:xfrm>
            <a:off x="860929" y="1372328"/>
            <a:ext cx="4731798"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n-US" dirty="0">
                <a:latin typeface="Arial" panose="020B0604020202020204" pitchFamily="34" charset="0"/>
                <a:cs typeface="Arial" panose="020B0604020202020204" pitchFamily="34" charset="0"/>
              </a:rPr>
              <a:t>1959 - 2023</a:t>
            </a:r>
            <a:endParaRPr lang="el-GR" dirty="0">
              <a:latin typeface="Arial" panose="020B0604020202020204" pitchFamily="34" charset="0"/>
              <a:cs typeface="Arial" panose="020B0604020202020204" pitchFamily="34" charset="0"/>
            </a:endParaRPr>
          </a:p>
        </p:txBody>
      </p:sp>
      <p:pic>
        <p:nvPicPr>
          <p:cNvPr id="6" name="Picture 5" descr="Chart&#10;&#10;Description automatically generated">
            <a:extLst>
              <a:ext uri="{FF2B5EF4-FFF2-40B4-BE49-F238E27FC236}">
                <a16:creationId xmlns:a16="http://schemas.microsoft.com/office/drawing/2014/main" xmlns="" id="{36F02303-54B5-CBE7-C2CB-E80DF70C2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727" y="568648"/>
            <a:ext cx="17657023" cy="10454482"/>
          </a:xfrm>
          <a:prstGeom prst="rect">
            <a:avLst/>
          </a:prstGeom>
        </p:spPr>
      </p:pic>
      <p:sp>
        <p:nvSpPr>
          <p:cNvPr id="4" name="Subtitle here">
            <a:extLst>
              <a:ext uri="{FF2B5EF4-FFF2-40B4-BE49-F238E27FC236}">
                <a16:creationId xmlns:a16="http://schemas.microsoft.com/office/drawing/2014/main" xmlns="" id="{36B4CEB3-41D7-45FF-6618-D7C6445F3FC6}"/>
              </a:ext>
            </a:extLst>
          </p:cNvPr>
          <p:cNvSpPr txBox="1"/>
          <p:nvPr/>
        </p:nvSpPr>
        <p:spPr>
          <a:xfrm>
            <a:off x="11119238" y="10946930"/>
            <a:ext cx="7874000" cy="56425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gn="ctr"/>
            <a:r>
              <a:rPr lang="el-GR" sz="3000" b="1" i="0" dirty="0">
                <a:solidFill>
                  <a:srgbClr val="E38C19"/>
                </a:solidFill>
                <a:latin typeface="Arial" panose="020B0604020202020204" pitchFamily="34" charset="0"/>
                <a:cs typeface="Arial" panose="020B0604020202020204" pitchFamily="34" charset="0"/>
              </a:rPr>
              <a:t>Προεδρικές Εκλογές (Έτος)</a:t>
            </a:r>
          </a:p>
        </p:txBody>
      </p:sp>
    </p:spTree>
    <p:extLst>
      <p:ext uri="{BB962C8B-B14F-4D97-AF65-F5344CB8AC3E}">
        <p14:creationId xmlns:p14="http://schemas.microsoft.com/office/powerpoint/2010/main" val="42687095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ΣΤΕΛΕΧΩΣΗ ΕΚΛΟΓΙΚΩΝ ΚΕΝΤΡΩΝ</a:t>
            </a:r>
          </a:p>
        </p:txBody>
      </p:sp>
      <p:sp>
        <p:nvSpPr>
          <p:cNvPr id="4"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xmlns="" id="{27754B1D-D497-46C3-962E-777BAA5C8920}"/>
              </a:ext>
            </a:extLst>
          </p:cNvPr>
          <p:cNvSpPr txBox="1"/>
          <p:nvPr/>
        </p:nvSpPr>
        <p:spPr>
          <a:xfrm>
            <a:off x="948209" y="5743254"/>
            <a:ext cx="7140681" cy="1335775"/>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b="1" i="0" dirty="0">
                <a:solidFill>
                  <a:srgbClr val="2F7788"/>
                </a:solidFill>
              </a:rPr>
              <a:t>5.396</a:t>
            </a:r>
            <a:r>
              <a:rPr lang="el-GR" sz="3500" i="0" dirty="0">
                <a:solidFill>
                  <a:srgbClr val="5E5E5E"/>
                </a:solidFill>
              </a:rPr>
              <a:t> </a:t>
            </a:r>
            <a:br>
              <a:rPr lang="el-GR" sz="3500" i="0" dirty="0">
                <a:solidFill>
                  <a:srgbClr val="5E5E5E"/>
                </a:solidFill>
              </a:rPr>
            </a:br>
            <a:r>
              <a:rPr lang="el-GR" sz="3500" i="0" dirty="0">
                <a:solidFill>
                  <a:srgbClr val="5E5E5E"/>
                </a:solidFill>
              </a:rPr>
              <a:t>Υπάλληλοι στα </a:t>
            </a:r>
            <a:r>
              <a:rPr lang="el-GR" sz="3500" b="1" i="0" dirty="0">
                <a:solidFill>
                  <a:srgbClr val="2F7788"/>
                </a:solidFill>
              </a:rPr>
              <a:t>εκλογικά κέντρα:</a:t>
            </a:r>
          </a:p>
        </p:txBody>
      </p:sp>
      <p:sp>
        <p:nvSpPr>
          <p:cNvPr id="6" name="Lorem ipsum dolor sit amet consectetur adipiscing…">
            <a:extLst>
              <a:ext uri="{FF2B5EF4-FFF2-40B4-BE49-F238E27FC236}">
                <a16:creationId xmlns:a16="http://schemas.microsoft.com/office/drawing/2014/main" xmlns="" id="{AE65A36A-DAAF-A6E7-C95C-7BF004C3B3FF}"/>
              </a:ext>
            </a:extLst>
          </p:cNvPr>
          <p:cNvSpPr txBox="1"/>
          <p:nvPr/>
        </p:nvSpPr>
        <p:spPr>
          <a:xfrm>
            <a:off x="948210" y="7488150"/>
            <a:ext cx="6196870" cy="2238586"/>
          </a:xfrm>
          <a:prstGeom prst="rect">
            <a:avLst/>
          </a:prstGeom>
          <a:ln w="12700">
            <a:miter lim="400000"/>
          </a:ln>
        </p:spPr>
        <p:txBody>
          <a:bodyPr wrap="square" lIns="50780" tIns="50780" rIns="50780" bIns="50780" anchor="t">
            <a:spAutoFit/>
          </a:bodyPr>
          <a:lstStyle/>
          <a:p>
            <a:pPr marL="457200" indent="-457200" defTabSz="821202">
              <a:lnSpc>
                <a:spcPct val="120000"/>
              </a:lnSpc>
              <a:spcBef>
                <a:spcPts val="2000"/>
              </a:spcBef>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500" i="1" dirty="0">
                <a:solidFill>
                  <a:srgbClr val="2F7788"/>
                </a:solidFill>
                <a:latin typeface="Arial"/>
                <a:cs typeface="Arial"/>
              </a:rPr>
              <a:t>1.148 </a:t>
            </a:r>
            <a:r>
              <a:rPr lang="el-GR" sz="3500" i="1" dirty="0" err="1">
                <a:solidFill>
                  <a:srgbClr val="2F7788"/>
                </a:solidFill>
                <a:latin typeface="Arial"/>
                <a:cs typeface="Arial"/>
              </a:rPr>
              <a:t>Προεδρεύοντες</a:t>
            </a:r>
            <a:endParaRPr lang="el-GR" sz="3500" i="1" dirty="0">
              <a:solidFill>
                <a:srgbClr val="2F7788"/>
              </a:solidFill>
              <a:latin typeface="Arial"/>
              <a:cs typeface="Arial"/>
            </a:endParaRPr>
          </a:p>
          <a:p>
            <a:pPr marL="457200" indent="-457200" defTabSz="821202">
              <a:lnSpc>
                <a:spcPct val="120000"/>
              </a:lnSpc>
              <a:spcBef>
                <a:spcPts val="2000"/>
              </a:spcBef>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500" i="1" dirty="0">
                <a:solidFill>
                  <a:srgbClr val="2F7788"/>
                </a:solidFill>
                <a:latin typeface="Arial"/>
                <a:cs typeface="Arial"/>
              </a:rPr>
              <a:t>4.248 Βοηθοί υπάλληλοι (242 άνεργοι πτυχιούχοι)</a:t>
            </a:r>
          </a:p>
        </p:txBody>
      </p:sp>
      <p:sp>
        <p:nvSpPr>
          <p:cNvPr id="7" name="Line">
            <a:extLst>
              <a:ext uri="{FF2B5EF4-FFF2-40B4-BE49-F238E27FC236}">
                <a16:creationId xmlns:a16="http://schemas.microsoft.com/office/drawing/2014/main" xmlns="" id="{8A49A6E2-2D2C-E2C6-3CCA-DD96F2A1D454}"/>
              </a:ext>
            </a:extLst>
          </p:cNvPr>
          <p:cNvSpPr/>
          <p:nvPr/>
        </p:nvSpPr>
        <p:spPr>
          <a:xfrm flipV="1">
            <a:off x="1016577" y="5684208"/>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 name="Line">
            <a:extLst>
              <a:ext uri="{FF2B5EF4-FFF2-40B4-BE49-F238E27FC236}">
                <a16:creationId xmlns:a16="http://schemas.microsoft.com/office/drawing/2014/main" xmlns="" id="{927E7ACF-F38B-AD82-06D9-60ECA0FE3396}"/>
              </a:ext>
            </a:extLst>
          </p:cNvPr>
          <p:cNvSpPr/>
          <p:nvPr/>
        </p:nvSpPr>
        <p:spPr>
          <a:xfrm flipV="1">
            <a:off x="8680566" y="5684208"/>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Line">
            <a:extLst>
              <a:ext uri="{FF2B5EF4-FFF2-40B4-BE49-F238E27FC236}">
                <a16:creationId xmlns:a16="http://schemas.microsoft.com/office/drawing/2014/main" xmlns="" id="{57263298-5414-63A8-D76C-D47DBBFE5170}"/>
              </a:ext>
            </a:extLst>
          </p:cNvPr>
          <p:cNvSpPr/>
          <p:nvPr/>
        </p:nvSpPr>
        <p:spPr>
          <a:xfrm flipV="1">
            <a:off x="16488383" y="5684208"/>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xmlns="" id="{9ED24AC6-6D62-65C5-3443-4059DE54C7F9}"/>
              </a:ext>
            </a:extLst>
          </p:cNvPr>
          <p:cNvSpPr txBox="1"/>
          <p:nvPr/>
        </p:nvSpPr>
        <p:spPr>
          <a:xfrm>
            <a:off x="8680566" y="5743254"/>
            <a:ext cx="6640389" cy="1982105"/>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b="1" i="0" dirty="0">
                <a:solidFill>
                  <a:srgbClr val="2F7788"/>
                </a:solidFill>
              </a:rPr>
              <a:t>635</a:t>
            </a:r>
            <a:r>
              <a:rPr lang="el-GR" sz="3500" i="0" dirty="0">
                <a:solidFill>
                  <a:srgbClr val="5E5E5E"/>
                </a:solidFill>
              </a:rPr>
              <a:t> </a:t>
            </a:r>
            <a:br>
              <a:rPr lang="el-GR" sz="3500" i="0" dirty="0">
                <a:solidFill>
                  <a:srgbClr val="5E5E5E"/>
                </a:solidFill>
              </a:rPr>
            </a:br>
            <a:r>
              <a:rPr lang="el-GR" sz="3500" i="0" dirty="0">
                <a:solidFill>
                  <a:srgbClr val="5E5E5E"/>
                </a:solidFill>
              </a:rPr>
              <a:t>Υπάλληλοι στις </a:t>
            </a:r>
            <a:r>
              <a:rPr lang="el-GR" sz="3500" b="1" i="0" dirty="0">
                <a:solidFill>
                  <a:srgbClr val="2F7788"/>
                </a:solidFill>
              </a:rPr>
              <a:t>γραμματείες των Εφόρων Εκλογής</a:t>
            </a:r>
          </a:p>
        </p:txBody>
      </p:sp>
      <p:sp>
        <p:nvSpPr>
          <p:cNvPr id="16"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xmlns="" id="{6CF10A0C-38A0-BD49-0AE2-DD88FCED7543}"/>
              </a:ext>
            </a:extLst>
          </p:cNvPr>
          <p:cNvSpPr txBox="1"/>
          <p:nvPr/>
        </p:nvSpPr>
        <p:spPr>
          <a:xfrm>
            <a:off x="16488383" y="5743254"/>
            <a:ext cx="6640389" cy="1335775"/>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b="1" i="0" dirty="0">
                <a:solidFill>
                  <a:srgbClr val="2F7788"/>
                </a:solidFill>
              </a:rPr>
              <a:t>2.10</a:t>
            </a:r>
            <a:r>
              <a:rPr lang="en-US" sz="3500" b="1" i="0" dirty="0">
                <a:solidFill>
                  <a:srgbClr val="2F7788"/>
                </a:solidFill>
              </a:rPr>
              <a:t>5</a:t>
            </a:r>
            <a:r>
              <a:rPr lang="el-GR" sz="3500" i="0" dirty="0">
                <a:solidFill>
                  <a:srgbClr val="5E5E5E"/>
                </a:solidFill>
              </a:rPr>
              <a:t/>
            </a:r>
            <a:br>
              <a:rPr lang="el-GR" sz="3500" i="0" dirty="0">
                <a:solidFill>
                  <a:srgbClr val="5E5E5E"/>
                </a:solidFill>
              </a:rPr>
            </a:br>
            <a:r>
              <a:rPr lang="el-GR" sz="3500" b="1" i="0" dirty="0">
                <a:solidFill>
                  <a:srgbClr val="2F7788"/>
                </a:solidFill>
              </a:rPr>
              <a:t>Αστυνομικοί </a:t>
            </a:r>
          </a:p>
        </p:txBody>
      </p:sp>
      <p:sp>
        <p:nvSpPr>
          <p:cNvPr id="25" name="TextBox 24">
            <a:extLst>
              <a:ext uri="{FF2B5EF4-FFF2-40B4-BE49-F238E27FC236}">
                <a16:creationId xmlns:a16="http://schemas.microsoft.com/office/drawing/2014/main" xmlns="" id="{B71A8039-BD0B-56C9-9EDE-590EBE657D0B}"/>
              </a:ext>
            </a:extLst>
          </p:cNvPr>
          <p:cNvSpPr txBox="1"/>
          <p:nvPr/>
        </p:nvSpPr>
        <p:spPr>
          <a:xfrm>
            <a:off x="860929" y="1443965"/>
            <a:ext cx="15700723" cy="1325556"/>
          </a:xfrm>
          <a:prstGeom prst="rect">
            <a:avLst/>
          </a:prstGeom>
          <a:noFill/>
        </p:spPr>
        <p:txBody>
          <a:bodyPr wrap="square">
            <a:spAutoFit/>
          </a:bodyPr>
          <a:lstStyle/>
          <a:p>
            <a:pPr marR="0" lvl="0" algn="l" defTabSz="457200" rtl="0" eaLnBrk="1" fontAlgn="auto" latinLnBrk="0" hangingPunct="1">
              <a:lnSpc>
                <a:spcPct val="120000"/>
              </a:lnSpc>
              <a:spcBef>
                <a:spcPts val="3600"/>
              </a:spcBef>
              <a:spcAft>
                <a:spcPts val="0"/>
              </a:spcAft>
              <a:buClr>
                <a:srgbClr val="2F7788"/>
              </a:buClr>
              <a:buSzPct val="120000"/>
              <a:tabLst/>
              <a:defRPr/>
            </a:pPr>
            <a:r>
              <a:rPr kumimoji="0" lang="el-GR"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Αναμένεται να εργαστούν συνολικά περίπου </a:t>
            </a:r>
            <a:r>
              <a:rPr kumimoji="0" lang="el-GR" sz="3500" b="1" i="0" u="none" strike="noStrike" kern="0" cap="none" spc="0" normalizeH="0" baseline="0" noProof="0" dirty="0">
                <a:ln>
                  <a:noFill/>
                </a:ln>
                <a:solidFill>
                  <a:srgbClr val="2F7788"/>
                </a:solidFill>
                <a:effectLst/>
                <a:uLnTx/>
                <a:uFillTx/>
                <a:latin typeface="Arial" panose="020B0604020202020204" pitchFamily="34" charset="0"/>
                <a:cs typeface="Arial" panose="020B0604020202020204" pitchFamily="34" charset="0"/>
              </a:rPr>
              <a:t>8.046 υπάλληλοι, αστυνομικοί και άνεργοι πτυχιούχοι</a:t>
            </a:r>
          </a:p>
        </p:txBody>
      </p:sp>
      <p:pic>
        <p:nvPicPr>
          <p:cNvPr id="29" name="Picture 28" descr="Icon&#10;&#10;Description automatically generated">
            <a:extLst>
              <a:ext uri="{FF2B5EF4-FFF2-40B4-BE49-F238E27FC236}">
                <a16:creationId xmlns:a16="http://schemas.microsoft.com/office/drawing/2014/main" xmlns="" id="{1E6C1D0C-0461-F518-E980-A5FF1AB70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852" y="3739246"/>
            <a:ext cx="1880028" cy="1803811"/>
          </a:xfrm>
          <a:prstGeom prst="rect">
            <a:avLst/>
          </a:prstGeom>
        </p:spPr>
      </p:pic>
      <p:pic>
        <p:nvPicPr>
          <p:cNvPr id="31" name="Picture 30" descr="Icon&#10;&#10;Description automatically generated">
            <a:extLst>
              <a:ext uri="{FF2B5EF4-FFF2-40B4-BE49-F238E27FC236}">
                <a16:creationId xmlns:a16="http://schemas.microsoft.com/office/drawing/2014/main" xmlns="" id="{E54012F9-C393-28D4-D05C-F8E60FDB1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741" y="3717307"/>
            <a:ext cx="1359210" cy="1854623"/>
          </a:xfrm>
          <a:prstGeom prst="rect">
            <a:avLst/>
          </a:prstGeom>
        </p:spPr>
      </p:pic>
      <p:pic>
        <p:nvPicPr>
          <p:cNvPr id="33" name="Picture 32" descr="Icon&#10;&#10;Description automatically generated">
            <a:extLst>
              <a:ext uri="{FF2B5EF4-FFF2-40B4-BE49-F238E27FC236}">
                <a16:creationId xmlns:a16="http://schemas.microsoft.com/office/drawing/2014/main" xmlns="" id="{99108515-4555-E24F-22B8-5CCE92112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0651" y="3730010"/>
            <a:ext cx="1549753" cy="1841920"/>
          </a:xfrm>
          <a:prstGeom prst="rect">
            <a:avLst/>
          </a:prstGeom>
        </p:spPr>
      </p:pic>
    </p:spTree>
    <p:extLst>
      <p:ext uri="{BB962C8B-B14F-4D97-AF65-F5344CB8AC3E}">
        <p14:creationId xmlns:p14="http://schemas.microsoft.com/office/powerpoint/2010/main" val="4091412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3210671"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ΣΤΕΛΕΧΩΣΗ ΕΚΛΟΓΙΚΩΝ ΚΕΝΤΡΩΝ</a:t>
            </a:r>
          </a:p>
        </p:txBody>
      </p:sp>
      <p:sp>
        <p:nvSpPr>
          <p:cNvPr id="6" name="TextBox 5">
            <a:extLst>
              <a:ext uri="{FF2B5EF4-FFF2-40B4-BE49-F238E27FC236}">
                <a16:creationId xmlns:a16="http://schemas.microsoft.com/office/drawing/2014/main" xmlns="" id="{D1B45B28-C9B8-6AFF-5AC8-224FEFBC0A47}"/>
              </a:ext>
            </a:extLst>
          </p:cNvPr>
          <p:cNvSpPr txBox="1"/>
          <p:nvPr/>
        </p:nvSpPr>
        <p:spPr>
          <a:xfrm>
            <a:off x="839664" y="1935031"/>
            <a:ext cx="14343629" cy="1341906"/>
          </a:xfrm>
          <a:prstGeom prst="rect">
            <a:avLst/>
          </a:prstGeom>
          <a:noFill/>
        </p:spPr>
        <p:txBody>
          <a:bodyPr wrap="square">
            <a:spAutoFit/>
          </a:bodyPr>
          <a:lstStyle/>
          <a:p>
            <a:pPr marR="0" lvl="0" algn="l" defTabSz="457200" rtl="0" eaLnBrk="1" fontAlgn="auto" latinLnBrk="0" hangingPunct="1">
              <a:lnSpc>
                <a:spcPct val="120000"/>
              </a:lnSpc>
              <a:spcBef>
                <a:spcPts val="3600"/>
              </a:spcBef>
              <a:spcAft>
                <a:spcPts val="0"/>
              </a:spcAft>
              <a:buClr>
                <a:srgbClr val="2F7788"/>
              </a:buClr>
              <a:buSzPct val="120000"/>
              <a:tabLst/>
              <a:defRPr/>
            </a:pPr>
            <a:r>
              <a:rPr kumimoji="0" lang="el-GR"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Κάθε εκλογικό κέντρο στελεχώνεται από τον</a:t>
            </a:r>
            <a:r>
              <a:rPr kumimoji="0" lang="en-US"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 </a:t>
            </a:r>
            <a:r>
              <a:rPr kumimoji="0" lang="el-GR"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a:t>
            </a:r>
            <a:r>
              <a:rPr kumimoji="0" lang="en-US"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 </a:t>
            </a:r>
            <a:r>
              <a:rPr kumimoji="0" lang="el-GR" sz="35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την </a:t>
            </a:r>
            <a:r>
              <a:rPr kumimoji="0" lang="el-GR" sz="3500" b="1" i="0" u="none" strike="noStrike" kern="0" cap="none" spc="0" normalizeH="0" baseline="0" noProof="0" dirty="0" err="1">
                <a:ln>
                  <a:noFill/>
                </a:ln>
                <a:solidFill>
                  <a:srgbClr val="E38C19"/>
                </a:solidFill>
                <a:effectLst/>
                <a:uLnTx/>
                <a:uFillTx/>
                <a:latin typeface="Arial" panose="020B0604020202020204" pitchFamily="34" charset="0"/>
                <a:cs typeface="Arial" panose="020B0604020202020204" pitchFamily="34" charset="0"/>
              </a:rPr>
              <a:t>Προεδρεύοντα</a:t>
            </a: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 υπάλληλο και από δύο μέχρι τέσσερεις βοηθούς:</a:t>
            </a:r>
          </a:p>
        </p:txBody>
      </p:sp>
      <p:sp>
        <p:nvSpPr>
          <p:cNvPr id="7" name="Έκδοση νέας Εντολής Υπουργού Εσωτερικών από 1/10/2020 για αδειοδότηση αιτήσεων μέχρι δύο (2) μονάδων κατοικίας σε εγκεκριμένο οικόπεδο.…">
            <a:extLst>
              <a:ext uri="{FF2B5EF4-FFF2-40B4-BE49-F238E27FC236}">
                <a16:creationId xmlns:a16="http://schemas.microsoft.com/office/drawing/2014/main" xmlns="" id="{03B53F05-E542-888B-E981-CD16B5900075}"/>
              </a:ext>
            </a:extLst>
          </p:cNvPr>
          <p:cNvSpPr txBox="1"/>
          <p:nvPr/>
        </p:nvSpPr>
        <p:spPr>
          <a:xfrm>
            <a:off x="8757730" y="3807960"/>
            <a:ext cx="5017751" cy="327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463020" indent="-463020" algn="l" defTabSz="457200">
              <a:lnSpc>
                <a:spcPct val="120000"/>
              </a:lnSpc>
              <a:buClr>
                <a:srgbClr val="2F7788"/>
              </a:buClr>
              <a:buSzPct val="120000"/>
              <a:buFont typeface="Arial" panose="020B0604020202020204" pitchFamily="34" charset="0"/>
              <a:buChar char="•"/>
              <a:defRPr sz="3500" b="0" i="1">
                <a:solidFill>
                  <a:srgbClr val="5E5E5E"/>
                </a:solidFill>
                <a:latin typeface="Arial"/>
                <a:ea typeface="Arial"/>
                <a:cs typeface="Arial"/>
                <a:sym typeface="Arial"/>
              </a:defRPr>
            </a:pPr>
            <a:r>
              <a:rPr lang="el-GR" sz="3500" dirty="0"/>
              <a:t>2 βοηθοί υπάλληλοι</a:t>
            </a:r>
            <a:endParaRPr lang="en-US" sz="3500" dirty="0"/>
          </a:p>
          <a:p>
            <a:pPr marL="463020" indent="-463020" algn="l" defTabSz="457200">
              <a:lnSpc>
                <a:spcPct val="120000"/>
              </a:lnSpc>
              <a:buClr>
                <a:srgbClr val="2F7788"/>
              </a:buClr>
              <a:buSzPct val="120000"/>
              <a:buFont typeface="Arial" panose="020B0604020202020204" pitchFamily="34" charset="0"/>
              <a:buChar char="•"/>
              <a:defRPr sz="3500" b="0" i="1">
                <a:solidFill>
                  <a:srgbClr val="5E5E5E"/>
                </a:solidFill>
                <a:latin typeface="Arial"/>
                <a:ea typeface="Arial"/>
                <a:cs typeface="Arial"/>
                <a:sym typeface="Arial"/>
              </a:defRPr>
            </a:pPr>
            <a:endParaRPr lang="en-US" sz="3500" dirty="0"/>
          </a:p>
          <a:p>
            <a:pPr marL="463020" indent="-463020" algn="l" defTabSz="457200">
              <a:lnSpc>
                <a:spcPct val="120000"/>
              </a:lnSpc>
              <a:buClr>
                <a:srgbClr val="2F7788"/>
              </a:buClr>
              <a:buSzPct val="120000"/>
              <a:buFont typeface="Arial" panose="020B0604020202020204" pitchFamily="34" charset="0"/>
              <a:buChar char="•"/>
              <a:defRPr sz="3500" b="0" i="1">
                <a:solidFill>
                  <a:srgbClr val="5E5E5E"/>
                </a:solidFill>
                <a:latin typeface="Arial"/>
                <a:ea typeface="Arial"/>
                <a:cs typeface="Arial"/>
                <a:sym typeface="Arial"/>
              </a:defRPr>
            </a:pPr>
            <a:r>
              <a:rPr lang="en-US" sz="3500" dirty="0"/>
              <a:t>3</a:t>
            </a:r>
            <a:r>
              <a:rPr lang="el-GR" sz="3500" dirty="0"/>
              <a:t> βοηθοί υπάλληλοι</a:t>
            </a:r>
            <a:endParaRPr lang="en-US" sz="3500" dirty="0"/>
          </a:p>
          <a:p>
            <a:pPr marL="463020" indent="-463020" algn="l" defTabSz="457200">
              <a:lnSpc>
                <a:spcPct val="120000"/>
              </a:lnSpc>
              <a:buClr>
                <a:srgbClr val="2F7788"/>
              </a:buClr>
              <a:buSzPct val="120000"/>
              <a:buFont typeface="Arial" panose="020B0604020202020204" pitchFamily="34" charset="0"/>
              <a:buChar char="•"/>
              <a:defRPr sz="3500" b="0" i="1">
                <a:solidFill>
                  <a:srgbClr val="5E5E5E"/>
                </a:solidFill>
                <a:latin typeface="Arial"/>
                <a:ea typeface="Arial"/>
                <a:cs typeface="Arial"/>
                <a:sym typeface="Arial"/>
              </a:defRPr>
            </a:pPr>
            <a:endParaRPr lang="en-US" sz="3500" dirty="0"/>
          </a:p>
          <a:p>
            <a:pPr marL="463020" indent="-463020" algn="l" defTabSz="457200">
              <a:lnSpc>
                <a:spcPct val="120000"/>
              </a:lnSpc>
              <a:buClr>
                <a:srgbClr val="2F7788"/>
              </a:buClr>
              <a:buSzPct val="120000"/>
              <a:buFont typeface="Arial" panose="020B0604020202020204" pitchFamily="34" charset="0"/>
              <a:buChar char="•"/>
              <a:defRPr sz="3500" b="0" i="1">
                <a:solidFill>
                  <a:srgbClr val="5E5E5E"/>
                </a:solidFill>
                <a:latin typeface="Arial"/>
                <a:ea typeface="Arial"/>
                <a:cs typeface="Arial"/>
                <a:sym typeface="Arial"/>
              </a:defRPr>
            </a:pPr>
            <a:r>
              <a:rPr lang="en-US" sz="3500" dirty="0"/>
              <a:t>4</a:t>
            </a:r>
            <a:r>
              <a:rPr lang="el-GR" sz="3500" dirty="0"/>
              <a:t> βοηθοί υπάλληλοι</a:t>
            </a:r>
          </a:p>
        </p:txBody>
      </p:sp>
      <p:sp>
        <p:nvSpPr>
          <p:cNvPr id="8" name="Subtitle here">
            <a:extLst>
              <a:ext uri="{FF2B5EF4-FFF2-40B4-BE49-F238E27FC236}">
                <a16:creationId xmlns:a16="http://schemas.microsoft.com/office/drawing/2014/main" xmlns="" id="{CE8D205B-EB4F-F686-BEFE-CA482CE142D1}"/>
              </a:ext>
            </a:extLst>
          </p:cNvPr>
          <p:cNvSpPr txBox="1"/>
          <p:nvPr/>
        </p:nvSpPr>
        <p:spPr>
          <a:xfrm>
            <a:off x="839664" y="3807960"/>
            <a:ext cx="9194922" cy="327480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dirty="0">
                <a:solidFill>
                  <a:srgbClr val="2F7788"/>
                </a:solidFill>
              </a:rPr>
              <a:t>Μέχρι 200 εκλογείς:</a:t>
            </a:r>
            <a:endParaRPr lang="en-US" sz="3500" dirty="0">
              <a:solidFill>
                <a:srgbClr val="2F7788"/>
              </a:solidFill>
            </a:endParaRPr>
          </a:p>
          <a:p>
            <a:pPr>
              <a:lnSpc>
                <a:spcPct val="120000"/>
              </a:lnSpc>
            </a:pPr>
            <a:endParaRPr lang="el-GR" sz="3500" dirty="0">
              <a:solidFill>
                <a:srgbClr val="2F7788"/>
              </a:solidFill>
            </a:endParaRPr>
          </a:p>
          <a:p>
            <a:pPr>
              <a:lnSpc>
                <a:spcPct val="120000"/>
              </a:lnSpc>
            </a:pPr>
            <a:r>
              <a:rPr lang="el-GR" sz="3500" dirty="0">
                <a:solidFill>
                  <a:srgbClr val="2F7788"/>
                </a:solidFill>
              </a:rPr>
              <a:t>Από 201 μέχρι 400 εκλογείς: </a:t>
            </a:r>
            <a:endParaRPr lang="en-US" sz="3500" dirty="0">
              <a:solidFill>
                <a:srgbClr val="2F7788"/>
              </a:solidFill>
            </a:endParaRPr>
          </a:p>
          <a:p>
            <a:pPr>
              <a:lnSpc>
                <a:spcPct val="120000"/>
              </a:lnSpc>
            </a:pPr>
            <a:endParaRPr lang="en-US" sz="3500" dirty="0">
              <a:solidFill>
                <a:srgbClr val="2F7788"/>
              </a:solidFill>
            </a:endParaRPr>
          </a:p>
          <a:p>
            <a:pPr>
              <a:lnSpc>
                <a:spcPct val="120000"/>
              </a:lnSpc>
            </a:pPr>
            <a:r>
              <a:rPr lang="el-GR" sz="3500" dirty="0">
                <a:solidFill>
                  <a:srgbClr val="2F7788"/>
                </a:solidFill>
              </a:rPr>
              <a:t>Από 401 εκλογείς και άνω: </a:t>
            </a:r>
            <a:endParaRPr lang="el-GR" sz="3500" b="1" dirty="0">
              <a:solidFill>
                <a:srgbClr val="2F7788"/>
              </a:solidFill>
            </a:endParaRPr>
          </a:p>
        </p:txBody>
      </p:sp>
      <p:sp>
        <p:nvSpPr>
          <p:cNvPr id="11" name="Line">
            <a:extLst>
              <a:ext uri="{FF2B5EF4-FFF2-40B4-BE49-F238E27FC236}">
                <a16:creationId xmlns:a16="http://schemas.microsoft.com/office/drawing/2014/main" xmlns="" id="{FC45D560-BC0F-AD9E-C05A-B939C812E644}"/>
              </a:ext>
            </a:extLst>
          </p:cNvPr>
          <p:cNvSpPr/>
          <p:nvPr/>
        </p:nvSpPr>
        <p:spPr>
          <a:xfrm>
            <a:off x="839664" y="4705642"/>
            <a:ext cx="12960000" cy="1"/>
          </a:xfrm>
          <a:prstGeom prst="line">
            <a:avLst/>
          </a:prstGeom>
          <a:ln w="25400">
            <a:solidFill>
              <a:srgbClr val="E38C19"/>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a:p>
        </p:txBody>
      </p:sp>
      <p:sp>
        <p:nvSpPr>
          <p:cNvPr id="12" name="Line">
            <a:extLst>
              <a:ext uri="{FF2B5EF4-FFF2-40B4-BE49-F238E27FC236}">
                <a16:creationId xmlns:a16="http://schemas.microsoft.com/office/drawing/2014/main" xmlns="" id="{1E65AC92-2A68-2024-2FCA-0FEF64CF684D}"/>
              </a:ext>
            </a:extLst>
          </p:cNvPr>
          <p:cNvSpPr/>
          <p:nvPr/>
        </p:nvSpPr>
        <p:spPr>
          <a:xfrm>
            <a:off x="839664" y="6134348"/>
            <a:ext cx="12960000" cy="1"/>
          </a:xfrm>
          <a:prstGeom prst="line">
            <a:avLst/>
          </a:prstGeom>
          <a:ln w="25400">
            <a:solidFill>
              <a:srgbClr val="E38C19"/>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a:p>
        </p:txBody>
      </p:sp>
      <p:sp>
        <p:nvSpPr>
          <p:cNvPr id="14" name="Subtitle here">
            <a:extLst>
              <a:ext uri="{FF2B5EF4-FFF2-40B4-BE49-F238E27FC236}">
                <a16:creationId xmlns:a16="http://schemas.microsoft.com/office/drawing/2014/main" xmlns="" id="{FA094EBD-FD35-2CBA-2027-AB3FBD58DDD1}"/>
              </a:ext>
            </a:extLst>
          </p:cNvPr>
          <p:cNvSpPr txBox="1"/>
          <p:nvPr/>
        </p:nvSpPr>
        <p:spPr>
          <a:xfrm>
            <a:off x="839664" y="7824854"/>
            <a:ext cx="14948465" cy="3090141"/>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000"/>
              </a:spcBef>
              <a:buClr>
                <a:srgbClr val="2F7788"/>
              </a:buClr>
              <a:buSzPct val="120000"/>
              <a:buFont typeface="Arial" panose="020B0604020202020204" pitchFamily="34" charset="0"/>
              <a:buChar char="•"/>
            </a:pPr>
            <a:r>
              <a:rPr lang="el-GR" sz="3500" i="0" kern="0" spc="0" dirty="0">
                <a:solidFill>
                  <a:srgbClr val="5E5E5E"/>
                </a:solidFill>
              </a:rPr>
              <a:t>Τα εκλογικά κέντρα στελεχώνονται και από άνεργους πτυχιούχους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(μέχρι 2 άτομα / κέντρο).</a:t>
            </a:r>
          </a:p>
          <a:p>
            <a:pPr marL="432000" indent="-432000">
              <a:lnSpc>
                <a:spcPct val="120000"/>
              </a:lnSpc>
              <a:spcBef>
                <a:spcPts val="3000"/>
              </a:spcBef>
              <a:buClr>
                <a:srgbClr val="2F7788"/>
              </a:buClr>
              <a:buSzPct val="120000"/>
              <a:buFont typeface="Arial" panose="020B0604020202020204" pitchFamily="34" charset="0"/>
              <a:buChar char="•"/>
            </a:pPr>
            <a:r>
              <a:rPr lang="el-GR" sz="3500" i="0" kern="0" spc="0" dirty="0">
                <a:solidFill>
                  <a:srgbClr val="5E5E5E"/>
                </a:solidFill>
              </a:rPr>
              <a:t>Σε κάθε εκλογικό κέντρο διορίζεται επίσης ένας Αστυνομικός</a:t>
            </a:r>
            <a:r>
              <a:rPr lang="en-US" sz="3500" i="0" kern="0" spc="0" dirty="0">
                <a:solidFill>
                  <a:srgbClr val="5E5E5E"/>
                </a:solidFill>
              </a:rPr>
              <a:t> </a:t>
            </a:r>
            <a:r>
              <a:rPr lang="el-GR" sz="3500" i="0" kern="0" spc="0" dirty="0">
                <a:solidFill>
                  <a:srgbClr val="5E5E5E"/>
                </a:solidFill>
              </a:rPr>
              <a:t>για τήρηση του Νόμου και της τάξης. </a:t>
            </a:r>
          </a:p>
        </p:txBody>
      </p:sp>
      <p:pic>
        <p:nvPicPr>
          <p:cNvPr id="15" name="Picture 14">
            <a:extLst>
              <a:ext uri="{FF2B5EF4-FFF2-40B4-BE49-F238E27FC236}">
                <a16:creationId xmlns:a16="http://schemas.microsoft.com/office/drawing/2014/main" xmlns="" id="{185A701C-D77C-1D9D-4A45-6B695EEF4E2D}"/>
              </a:ext>
            </a:extLst>
          </p:cNvPr>
          <p:cNvPicPr>
            <a:picLocks/>
          </p:cNvPicPr>
          <p:nvPr/>
        </p:nvPicPr>
        <p:blipFill>
          <a:blip r:embed="rId3">
            <a:extLst>
              <a:ext uri="{28A0092B-C50C-407E-A947-70E740481C1C}">
                <a14:useLocalDpi xmlns:a14="http://schemas.microsoft.com/office/drawing/2010/main" val="0"/>
              </a:ext>
            </a:extLst>
          </a:blip>
          <a:srcRect l="248" r="248"/>
          <a:stretch/>
        </p:blipFill>
        <p:spPr>
          <a:xfrm>
            <a:off x="16104000" y="-42959"/>
            <a:ext cx="8280000" cy="11232985"/>
          </a:xfrm>
          <a:prstGeom prst="rect">
            <a:avLst/>
          </a:prstGeom>
        </p:spPr>
      </p:pic>
    </p:spTree>
    <p:extLst>
      <p:ext uri="{BB962C8B-B14F-4D97-AF65-F5344CB8AC3E}">
        <p14:creationId xmlns:p14="http://schemas.microsoft.com/office/powerpoint/2010/main" val="2076553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file"/>
            <a:extLst>
              <a:ext uri="{FF2B5EF4-FFF2-40B4-BE49-F238E27FC236}">
                <a16:creationId xmlns:a16="http://schemas.microsoft.com/office/drawing/2014/main" xmlns="" id="{2B070227-DA23-62E8-DB3E-EAF5DA03C34E}"/>
              </a:ext>
            </a:extLst>
          </p:cNvPr>
          <p:cNvPicPr>
            <a:picLocks noChangeAspect="1"/>
          </p:cNvPicPr>
          <p:nvPr/>
        </p:nvPicPr>
        <p:blipFill>
          <a:blip r:embed="rId3"/>
          <a:stretch>
            <a:fillRect/>
          </a:stretch>
        </p:blipFill>
        <p:spPr>
          <a:xfrm>
            <a:off x="8037955" y="1930702"/>
            <a:ext cx="15333727" cy="8606283"/>
          </a:xfrm>
          <a:prstGeom prst="roundRect">
            <a:avLst>
              <a:gd name="adj" fmla="val 8594"/>
            </a:avLst>
          </a:prstGeom>
          <a:solidFill>
            <a:srgbClr val="FFFFFF">
              <a:shade val="85000"/>
            </a:srgbClr>
          </a:solidFill>
          <a:ln w="6350">
            <a:solidFill>
              <a:schemeClr val="bg2">
                <a:lumMod val="90000"/>
              </a:schemeClr>
            </a:solidFill>
          </a:ln>
          <a:effectLst>
            <a:reflection blurRad="12700" stA="18000" endPos="10000" dist="5000" dir="5400000" sy="-100000" algn="bl" rotWithShape="0"/>
          </a:effectLst>
        </p:spPr>
      </p:pic>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4"/>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8" y="562098"/>
            <a:ext cx="14843891"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ΚΑΘΟΔΗΓΗΣΗ ΕΚΛΟΓΕΩΝ ΓΙΑ ΘΕΜΑΤΑ ΕΚΛΟΓΩΝ</a:t>
            </a:r>
          </a:p>
        </p:txBody>
      </p:sp>
      <p:sp>
        <p:nvSpPr>
          <p:cNvPr id="27" name="Subtitle here">
            <a:extLst>
              <a:ext uri="{FF2B5EF4-FFF2-40B4-BE49-F238E27FC236}">
                <a16:creationId xmlns:a16="http://schemas.microsoft.com/office/drawing/2014/main" xmlns="" id="{8D510C6D-EB69-F268-1B8E-856621FE029D}"/>
              </a:ext>
            </a:extLst>
          </p:cNvPr>
          <p:cNvSpPr txBox="1"/>
          <p:nvPr/>
        </p:nvSpPr>
        <p:spPr>
          <a:xfrm>
            <a:off x="860928" y="5797826"/>
            <a:ext cx="7642991"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n-US" dirty="0">
                <a:latin typeface="Arial" panose="020B0604020202020204" pitchFamily="34" charset="0"/>
                <a:cs typeface="Arial" panose="020B0604020202020204" pitchFamily="34" charset="0"/>
              </a:rPr>
              <a:t>www.elections.gov.cy</a:t>
            </a:r>
          </a:p>
        </p:txBody>
      </p:sp>
    </p:spTree>
    <p:extLst>
      <p:ext uri="{BB962C8B-B14F-4D97-AF65-F5344CB8AC3E}">
        <p14:creationId xmlns:p14="http://schemas.microsoft.com/office/powerpoint/2010/main" val="3970594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0137271"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ΝΟΜΙΚΟ ΠΛΑΙΣΙΟ</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860929" y="2598735"/>
            <a:ext cx="9814159" cy="789145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Το Σύνταγμα της Κυπριακής Δημοκρατίας</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Ο περί Εκλογής (</a:t>
            </a:r>
            <a:r>
              <a:rPr lang="el-GR" sz="3500" i="0" kern="0" spc="0" dirty="0" err="1">
                <a:solidFill>
                  <a:srgbClr val="5E5E5E"/>
                </a:solidFill>
              </a:rPr>
              <a:t>Πρόεδρoς</a:t>
            </a:r>
            <a:r>
              <a:rPr lang="el-GR" sz="3500" i="0" kern="0" spc="0" dirty="0">
                <a:solidFill>
                  <a:srgbClr val="5E5E5E"/>
                </a:solidFill>
              </a:rPr>
              <a:t> και </a:t>
            </a:r>
            <a:r>
              <a:rPr lang="el-GR" sz="3500" i="0" kern="0" spc="0" dirty="0" err="1">
                <a:solidFill>
                  <a:srgbClr val="5E5E5E"/>
                </a:solidFill>
              </a:rPr>
              <a:t>Αντιπρόεδρoς</a:t>
            </a:r>
            <a:r>
              <a:rPr lang="el-GR" sz="3500" i="0" kern="0" spc="0" dirty="0">
                <a:solidFill>
                  <a:srgbClr val="5E5E5E"/>
                </a:solidFill>
              </a:rPr>
              <a:t>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της </a:t>
            </a:r>
            <a:r>
              <a:rPr lang="el-GR" sz="3500" i="0" kern="0" spc="0" dirty="0" err="1">
                <a:solidFill>
                  <a:srgbClr val="5E5E5E"/>
                </a:solidFill>
              </a:rPr>
              <a:t>Δημoκρατίας</a:t>
            </a:r>
            <a:r>
              <a:rPr lang="el-GR" sz="3500" i="0" kern="0" spc="0" dirty="0">
                <a:solidFill>
                  <a:srgbClr val="5E5E5E"/>
                </a:solidFill>
              </a:rPr>
              <a:t>) </a:t>
            </a:r>
            <a:r>
              <a:rPr lang="el-GR" sz="3500" i="0" kern="0" spc="0" dirty="0" err="1">
                <a:solidFill>
                  <a:srgbClr val="5E5E5E"/>
                </a:solidFill>
              </a:rPr>
              <a:t>Νόμoς</a:t>
            </a:r>
            <a:r>
              <a:rPr lang="el-GR" sz="3500" i="0" kern="0" spc="0" dirty="0">
                <a:solidFill>
                  <a:srgbClr val="5E5E5E"/>
                </a:solidFill>
              </a:rPr>
              <a:t> </a:t>
            </a:r>
            <a:r>
              <a:rPr lang="el-GR" sz="3500" i="0" kern="0" spc="0" dirty="0" err="1">
                <a:solidFill>
                  <a:srgbClr val="5E5E5E"/>
                </a:solidFill>
              </a:rPr>
              <a:t>τoυ</a:t>
            </a:r>
            <a:r>
              <a:rPr lang="el-GR" sz="3500" i="0" kern="0" spc="0" dirty="0">
                <a:solidFill>
                  <a:srgbClr val="5E5E5E"/>
                </a:solidFill>
              </a:rPr>
              <a:t> 1959 έως 2022 (Ν.37/1959 – Ν.165(Ι)/2022)</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Ο περί Εκλογής Μελών της Βουλής των Αντιπροσώπων Νόμος του 1979 έως 2021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(Ν. 72/1979) – Ν.73(Ι)/2021)</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Οι περί Εκλογής Μελών της Βουλής των Αντιπροσώπων Κανονισμοί του 1981 και 1986 (ΚΔΠ79/81, ΚΔΠ113/86)</a:t>
            </a:r>
          </a:p>
        </p:txBody>
      </p:sp>
      <p:pic>
        <p:nvPicPr>
          <p:cNvPr id="7" name="Picture 6">
            <a:extLst>
              <a:ext uri="{FF2B5EF4-FFF2-40B4-BE49-F238E27FC236}">
                <a16:creationId xmlns:a16="http://schemas.microsoft.com/office/drawing/2014/main" xmlns="" id="{DB1BBA84-7C6D-E113-2A4E-CE1DAC2DBA6C}"/>
              </a:ext>
            </a:extLst>
          </p:cNvPr>
          <p:cNvPicPr>
            <a:picLocks noChangeAspect="1"/>
          </p:cNvPicPr>
          <p:nvPr/>
        </p:nvPicPr>
        <p:blipFill rotWithShape="1">
          <a:blip r:embed="rId3">
            <a:extLst>
              <a:ext uri="{28A0092B-C50C-407E-A947-70E740481C1C}">
                <a14:useLocalDpi xmlns:a14="http://schemas.microsoft.com/office/drawing/2010/main" val="0"/>
              </a:ext>
            </a:extLst>
          </a:blip>
          <a:srcRect l="10995" t="196" r="14015" b="-196"/>
          <a:stretch/>
        </p:blipFill>
        <p:spPr>
          <a:xfrm>
            <a:off x="11760200" y="-42959"/>
            <a:ext cx="12640425" cy="11232985"/>
          </a:xfrm>
          <a:prstGeom prst="rect">
            <a:avLst/>
          </a:prstGeom>
        </p:spPr>
      </p:pic>
    </p:spTree>
    <p:extLst>
      <p:ext uri="{BB962C8B-B14F-4D97-AF65-F5344CB8AC3E}">
        <p14:creationId xmlns:p14="http://schemas.microsoft.com/office/powerpoint/2010/main" val="399265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187376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“ΠΟΥ ΨΗΦΙΖΩ”</a:t>
            </a:r>
            <a:r>
              <a:rPr lang="en-US" b="1" cap="none" dirty="0">
                <a:latin typeface="Arial" panose="020B0604020202020204" pitchFamily="34" charset="0"/>
                <a:cs typeface="Arial" panose="020B0604020202020204" pitchFamily="34" charset="0"/>
              </a:rPr>
              <a:t> - </a:t>
            </a:r>
            <a:r>
              <a:rPr lang="el-GR" b="1" cap="none" dirty="0">
                <a:latin typeface="Arial" panose="020B0604020202020204" pitchFamily="34" charset="0"/>
                <a:cs typeface="Arial" panose="020B0604020202020204" pitchFamily="34" charset="0"/>
              </a:rPr>
              <a:t>ΠΗΓΕΣ ΠΛΗΡΟΦΟΡΗΣΗΣ</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11156366" y="3033157"/>
            <a:ext cx="10209371" cy="7337458"/>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3500" i="0" kern="0" spc="0" dirty="0">
                <a:solidFill>
                  <a:srgbClr val="5E5E5E"/>
                </a:solidFill>
              </a:rPr>
              <a:t>77 77 22 12</a:t>
            </a:r>
          </a:p>
          <a:p>
            <a:pPr>
              <a:lnSpc>
                <a:spcPct val="120000"/>
              </a:lnSpc>
              <a:spcBef>
                <a:spcPts val="3600"/>
              </a:spcBef>
              <a:buClr>
                <a:srgbClr val="2F7788"/>
              </a:buClr>
              <a:buSzPct val="120000"/>
            </a:pPr>
            <a:r>
              <a:rPr lang="el-GR" sz="3500" i="0" kern="0" spc="0" dirty="0">
                <a:solidFill>
                  <a:srgbClr val="5E5E5E"/>
                </a:solidFill>
              </a:rPr>
              <a:t>22 867 640</a:t>
            </a:r>
          </a:p>
          <a:p>
            <a:pPr>
              <a:lnSpc>
                <a:spcPct val="120000"/>
              </a:lnSpc>
              <a:spcBef>
                <a:spcPts val="3600"/>
              </a:spcBef>
              <a:buClr>
                <a:srgbClr val="2F7788"/>
              </a:buClr>
              <a:buSzPct val="120000"/>
            </a:pPr>
            <a:r>
              <a:rPr lang="el-GR" sz="3500" i="0" kern="0" spc="0" dirty="0">
                <a:solidFill>
                  <a:srgbClr val="5E5E5E"/>
                </a:solidFill>
              </a:rPr>
              <a:t>22 804 348,</a:t>
            </a:r>
            <a:r>
              <a:rPr lang="en-US" sz="3500" i="0" kern="0" spc="0" dirty="0">
                <a:solidFill>
                  <a:srgbClr val="5E5E5E"/>
                </a:solidFill>
              </a:rPr>
              <a:t> </a:t>
            </a:r>
            <a:r>
              <a:rPr lang="el-GR" sz="3500" i="0" kern="0" spc="0" dirty="0">
                <a:solidFill>
                  <a:srgbClr val="5E5E5E"/>
                </a:solidFill>
              </a:rPr>
              <a:t>22 804 295,</a:t>
            </a:r>
            <a:r>
              <a:rPr lang="en-US" sz="3500" i="0" kern="0" spc="0" dirty="0">
                <a:solidFill>
                  <a:srgbClr val="5E5E5E"/>
                </a:solidFill>
              </a:rPr>
              <a:t> </a:t>
            </a:r>
            <a:r>
              <a:rPr lang="el-GR" sz="3500" i="0" kern="0" spc="0" dirty="0">
                <a:solidFill>
                  <a:srgbClr val="5E5E5E"/>
                </a:solidFill>
              </a:rPr>
              <a:t>22 804 349,</a:t>
            </a:r>
            <a:r>
              <a:rPr lang="en-US" sz="3500" i="0" kern="0" spc="0" dirty="0">
                <a:solidFill>
                  <a:srgbClr val="5E5E5E"/>
                </a:solidFill>
              </a:rPr>
              <a:t> </a:t>
            </a:r>
            <a:r>
              <a:rPr lang="el-GR" sz="3500" i="0" kern="0" spc="0" dirty="0">
                <a:solidFill>
                  <a:srgbClr val="5E5E5E"/>
                </a:solidFill>
              </a:rPr>
              <a:t>22 804 283</a:t>
            </a:r>
          </a:p>
          <a:p>
            <a:pPr>
              <a:lnSpc>
                <a:spcPct val="120000"/>
              </a:lnSpc>
              <a:spcBef>
                <a:spcPts val="3600"/>
              </a:spcBef>
              <a:buClr>
                <a:srgbClr val="2F7788"/>
              </a:buClr>
              <a:buSzPct val="120000"/>
            </a:pPr>
            <a:r>
              <a:rPr lang="el-GR" sz="3500" i="0" kern="0" spc="0" dirty="0">
                <a:solidFill>
                  <a:srgbClr val="5E5E5E"/>
                </a:solidFill>
              </a:rPr>
              <a:t>25 806 443,</a:t>
            </a:r>
            <a:r>
              <a:rPr lang="en-US" sz="3500" i="0" kern="0" spc="0" dirty="0">
                <a:solidFill>
                  <a:srgbClr val="5E5E5E"/>
                </a:solidFill>
              </a:rPr>
              <a:t> </a:t>
            </a:r>
            <a:r>
              <a:rPr lang="el-GR" sz="3500" i="0" kern="0" spc="0" dirty="0">
                <a:solidFill>
                  <a:srgbClr val="5E5E5E"/>
                </a:solidFill>
              </a:rPr>
              <a:t>25 806 454,</a:t>
            </a:r>
            <a:r>
              <a:rPr lang="en-US" sz="3500" i="0" kern="0" spc="0" dirty="0">
                <a:solidFill>
                  <a:srgbClr val="5E5E5E"/>
                </a:solidFill>
              </a:rPr>
              <a:t> </a:t>
            </a:r>
            <a:r>
              <a:rPr lang="el-GR" sz="3500" i="0" kern="0" spc="0" dirty="0">
                <a:solidFill>
                  <a:srgbClr val="5E5E5E"/>
                </a:solidFill>
              </a:rPr>
              <a:t>25 806 406,</a:t>
            </a:r>
            <a:r>
              <a:rPr lang="en-US" sz="3500" i="0" kern="0" spc="0" dirty="0">
                <a:solidFill>
                  <a:srgbClr val="5E5E5E"/>
                </a:solidFill>
              </a:rPr>
              <a:t> </a:t>
            </a:r>
            <a:r>
              <a:rPr lang="el-GR" sz="3500" i="0" kern="0" spc="0" dirty="0">
                <a:solidFill>
                  <a:srgbClr val="5E5E5E"/>
                </a:solidFill>
              </a:rPr>
              <a:t>25 806 447</a:t>
            </a:r>
          </a:p>
          <a:p>
            <a:pPr>
              <a:lnSpc>
                <a:spcPct val="120000"/>
              </a:lnSpc>
              <a:spcBef>
                <a:spcPts val="3600"/>
              </a:spcBef>
              <a:buClr>
                <a:srgbClr val="2F7788"/>
              </a:buClr>
              <a:buSzPct val="120000"/>
            </a:pPr>
            <a:r>
              <a:rPr lang="el-GR" sz="3500" i="0" kern="0" spc="0" dirty="0">
                <a:solidFill>
                  <a:srgbClr val="5E5E5E"/>
                </a:solidFill>
              </a:rPr>
              <a:t>23 200 935,</a:t>
            </a:r>
            <a:r>
              <a:rPr lang="en-US" sz="3500" i="0" kern="0" spc="0" dirty="0">
                <a:solidFill>
                  <a:srgbClr val="5E5E5E"/>
                </a:solidFill>
              </a:rPr>
              <a:t> </a:t>
            </a:r>
            <a:r>
              <a:rPr lang="el-GR" sz="3500" i="0" kern="0" spc="0" dirty="0">
                <a:solidFill>
                  <a:srgbClr val="5E5E5E"/>
                </a:solidFill>
              </a:rPr>
              <a:t>23 200 937,</a:t>
            </a:r>
            <a:r>
              <a:rPr lang="en-US" sz="3500" i="0" kern="0" spc="0" dirty="0">
                <a:solidFill>
                  <a:srgbClr val="5E5E5E"/>
                </a:solidFill>
              </a:rPr>
              <a:t> </a:t>
            </a:r>
            <a:r>
              <a:rPr lang="el-GR" sz="3500" i="0" kern="0" spc="0" dirty="0">
                <a:solidFill>
                  <a:srgbClr val="5E5E5E"/>
                </a:solidFill>
              </a:rPr>
              <a:t>23 200 938,</a:t>
            </a:r>
            <a:r>
              <a:rPr lang="en-US" sz="3500" i="0" kern="0" spc="0" dirty="0">
                <a:solidFill>
                  <a:srgbClr val="5E5E5E"/>
                </a:solidFill>
              </a:rPr>
              <a:t> </a:t>
            </a:r>
            <a:r>
              <a:rPr lang="el-GR" sz="3500" i="0" kern="0" spc="0" dirty="0">
                <a:solidFill>
                  <a:srgbClr val="5E5E5E"/>
                </a:solidFill>
              </a:rPr>
              <a:t>23 200 922</a:t>
            </a:r>
          </a:p>
          <a:p>
            <a:pPr>
              <a:lnSpc>
                <a:spcPct val="120000"/>
              </a:lnSpc>
              <a:spcBef>
                <a:spcPts val="3600"/>
              </a:spcBef>
              <a:buClr>
                <a:srgbClr val="2F7788"/>
              </a:buClr>
              <a:buSzPct val="120000"/>
            </a:pPr>
            <a:r>
              <a:rPr lang="el-GR" sz="3500" i="0" kern="0" spc="0" dirty="0">
                <a:solidFill>
                  <a:srgbClr val="5E5E5E"/>
                </a:solidFill>
              </a:rPr>
              <a:t>24 801 870,</a:t>
            </a:r>
            <a:r>
              <a:rPr lang="en-US" sz="3500" i="0" kern="0" spc="0" dirty="0">
                <a:solidFill>
                  <a:srgbClr val="5E5E5E"/>
                </a:solidFill>
              </a:rPr>
              <a:t> </a:t>
            </a:r>
            <a:r>
              <a:rPr lang="el-GR" sz="3500" i="0" kern="0" spc="0" dirty="0">
                <a:solidFill>
                  <a:srgbClr val="5E5E5E"/>
                </a:solidFill>
              </a:rPr>
              <a:t>24 801 872,</a:t>
            </a:r>
            <a:r>
              <a:rPr lang="en-US" sz="3500" i="0" kern="0" spc="0" dirty="0">
                <a:solidFill>
                  <a:srgbClr val="5E5E5E"/>
                </a:solidFill>
              </a:rPr>
              <a:t> </a:t>
            </a:r>
            <a:r>
              <a:rPr lang="el-GR" sz="3500" i="0" kern="0" spc="0" dirty="0">
                <a:solidFill>
                  <a:srgbClr val="5E5E5E"/>
                </a:solidFill>
              </a:rPr>
              <a:t>24 801 858,</a:t>
            </a:r>
            <a:r>
              <a:rPr lang="en-US" sz="3500" i="0" kern="0" spc="0" dirty="0">
                <a:solidFill>
                  <a:srgbClr val="5E5E5E"/>
                </a:solidFill>
              </a:rPr>
              <a:t> </a:t>
            </a:r>
            <a:r>
              <a:rPr lang="el-GR" sz="3500" i="0" kern="0" spc="0" dirty="0">
                <a:solidFill>
                  <a:srgbClr val="5E5E5E"/>
                </a:solidFill>
              </a:rPr>
              <a:t>24 801 868</a:t>
            </a:r>
          </a:p>
          <a:p>
            <a:pPr>
              <a:lnSpc>
                <a:spcPct val="120000"/>
              </a:lnSpc>
              <a:spcBef>
                <a:spcPts val="3600"/>
              </a:spcBef>
              <a:buClr>
                <a:srgbClr val="2F7788"/>
              </a:buClr>
              <a:buSzPct val="120000"/>
            </a:pPr>
            <a:r>
              <a:rPr lang="el-GR" sz="3500" i="0" kern="0" spc="0" dirty="0">
                <a:solidFill>
                  <a:srgbClr val="5E5E5E"/>
                </a:solidFill>
              </a:rPr>
              <a:t>26 801 143,</a:t>
            </a:r>
            <a:r>
              <a:rPr lang="en-US" sz="3500" i="0" kern="0" spc="0" dirty="0">
                <a:solidFill>
                  <a:srgbClr val="5E5E5E"/>
                </a:solidFill>
              </a:rPr>
              <a:t> </a:t>
            </a:r>
            <a:r>
              <a:rPr lang="el-GR" sz="3500" i="0" kern="0" spc="0" dirty="0">
                <a:solidFill>
                  <a:srgbClr val="5E5E5E"/>
                </a:solidFill>
              </a:rPr>
              <a:t>26 801 144,</a:t>
            </a:r>
            <a:r>
              <a:rPr lang="en-US" sz="3500" i="0" kern="0" spc="0" dirty="0">
                <a:solidFill>
                  <a:srgbClr val="5E5E5E"/>
                </a:solidFill>
              </a:rPr>
              <a:t> </a:t>
            </a:r>
            <a:r>
              <a:rPr lang="el-GR" sz="3500" i="0" kern="0" spc="0" dirty="0">
                <a:solidFill>
                  <a:srgbClr val="5E5E5E"/>
                </a:solidFill>
              </a:rPr>
              <a:t>26 801 148</a:t>
            </a:r>
          </a:p>
        </p:txBody>
      </p:sp>
      <p:sp>
        <p:nvSpPr>
          <p:cNvPr id="4" name="01/…">
            <a:extLst>
              <a:ext uri="{FF2B5EF4-FFF2-40B4-BE49-F238E27FC236}">
                <a16:creationId xmlns:a16="http://schemas.microsoft.com/office/drawing/2014/main" xmlns="" id="{2DCCFCD7-E0EC-13D1-891D-8ABCBE9914FB}"/>
              </a:ext>
            </a:extLst>
          </p:cNvPr>
          <p:cNvSpPr txBox="1"/>
          <p:nvPr/>
        </p:nvSpPr>
        <p:spPr>
          <a:xfrm>
            <a:off x="5358795" y="2990627"/>
            <a:ext cx="5463034"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err="1">
                <a:solidFill>
                  <a:srgbClr val="E38C19"/>
                </a:solidFill>
              </a:rPr>
              <a:t>Παγκύπριος</a:t>
            </a:r>
            <a:r>
              <a:rPr lang="el-GR" sz="4000" b="1" i="0" kern="0" spc="0" dirty="0">
                <a:solidFill>
                  <a:srgbClr val="E38C19"/>
                </a:solidFill>
              </a:rPr>
              <a:t> αριθμός</a:t>
            </a:r>
            <a:r>
              <a:rPr lang="en-US" sz="4000" b="1" i="0" kern="0" spc="0" dirty="0">
                <a:solidFill>
                  <a:srgbClr val="E38C19"/>
                </a:solidFill>
              </a:rPr>
              <a:t> /</a:t>
            </a:r>
            <a:endParaRPr lang="el-GR" sz="4000" b="1" i="1" dirty="0"/>
          </a:p>
        </p:txBody>
      </p:sp>
      <p:sp>
        <p:nvSpPr>
          <p:cNvPr id="6" name="01/…">
            <a:extLst>
              <a:ext uri="{FF2B5EF4-FFF2-40B4-BE49-F238E27FC236}">
                <a16:creationId xmlns:a16="http://schemas.microsoft.com/office/drawing/2014/main" xmlns="" id="{4AEE61DE-4542-EC0D-1492-4D8F68C2CD7B}"/>
              </a:ext>
            </a:extLst>
          </p:cNvPr>
          <p:cNvSpPr txBox="1"/>
          <p:nvPr/>
        </p:nvSpPr>
        <p:spPr>
          <a:xfrm>
            <a:off x="4582942" y="4065678"/>
            <a:ext cx="623888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Υπουργείο Εσωτερικών</a:t>
            </a:r>
            <a:r>
              <a:rPr lang="en-US" sz="4000" b="1" i="0" kern="0" spc="0" dirty="0">
                <a:solidFill>
                  <a:srgbClr val="E38C19"/>
                </a:solidFill>
              </a:rPr>
              <a:t> /</a:t>
            </a:r>
            <a:endParaRPr lang="el-GR" sz="4000" b="1" i="1" dirty="0"/>
          </a:p>
        </p:txBody>
      </p:sp>
      <p:sp>
        <p:nvSpPr>
          <p:cNvPr id="7" name="01/…">
            <a:extLst>
              <a:ext uri="{FF2B5EF4-FFF2-40B4-BE49-F238E27FC236}">
                <a16:creationId xmlns:a16="http://schemas.microsoft.com/office/drawing/2014/main" xmlns="" id="{983E2D85-2907-4CFB-4815-120D50D89CBC}"/>
              </a:ext>
            </a:extLst>
          </p:cNvPr>
          <p:cNvSpPr txBox="1"/>
          <p:nvPr/>
        </p:nvSpPr>
        <p:spPr>
          <a:xfrm>
            <a:off x="8022986" y="5188037"/>
            <a:ext cx="2798843"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Λευκωσία</a:t>
            </a:r>
            <a:r>
              <a:rPr lang="en-US" sz="4000" b="1" i="0" kern="0" spc="0" dirty="0">
                <a:solidFill>
                  <a:srgbClr val="E38C19"/>
                </a:solidFill>
              </a:rPr>
              <a:t> /</a:t>
            </a:r>
            <a:endParaRPr lang="el-GR" sz="4000" b="1" i="1" dirty="0"/>
          </a:p>
        </p:txBody>
      </p:sp>
      <p:sp>
        <p:nvSpPr>
          <p:cNvPr id="8" name="01/…">
            <a:extLst>
              <a:ext uri="{FF2B5EF4-FFF2-40B4-BE49-F238E27FC236}">
                <a16:creationId xmlns:a16="http://schemas.microsoft.com/office/drawing/2014/main" xmlns="" id="{FC1915DE-F878-2C5F-D262-078F13380B44}"/>
              </a:ext>
            </a:extLst>
          </p:cNvPr>
          <p:cNvSpPr txBox="1"/>
          <p:nvPr/>
        </p:nvSpPr>
        <p:spPr>
          <a:xfrm>
            <a:off x="8361220" y="6227901"/>
            <a:ext cx="2460609"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Λεμεσός</a:t>
            </a:r>
            <a:r>
              <a:rPr lang="en-US" sz="4000" b="1" i="0" kern="0" spc="0" dirty="0">
                <a:solidFill>
                  <a:srgbClr val="E38C19"/>
                </a:solidFill>
              </a:rPr>
              <a:t> /</a:t>
            </a:r>
            <a:endParaRPr lang="el-GR" sz="4000" b="1" i="1" dirty="0"/>
          </a:p>
        </p:txBody>
      </p:sp>
      <p:sp>
        <p:nvSpPr>
          <p:cNvPr id="11" name="01/…">
            <a:extLst>
              <a:ext uri="{FF2B5EF4-FFF2-40B4-BE49-F238E27FC236}">
                <a16:creationId xmlns:a16="http://schemas.microsoft.com/office/drawing/2014/main" xmlns="" id="{9F225878-D292-C08D-F113-2CF1E6DB0771}"/>
              </a:ext>
            </a:extLst>
          </p:cNvPr>
          <p:cNvSpPr txBox="1"/>
          <p:nvPr/>
        </p:nvSpPr>
        <p:spPr>
          <a:xfrm>
            <a:off x="7235911" y="7354969"/>
            <a:ext cx="3585918"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Αμμόχωστος</a:t>
            </a:r>
            <a:r>
              <a:rPr lang="en-US" sz="4000" b="1" i="0" kern="0" spc="0" dirty="0">
                <a:solidFill>
                  <a:srgbClr val="E38C19"/>
                </a:solidFill>
              </a:rPr>
              <a:t> /</a:t>
            </a:r>
            <a:endParaRPr lang="el-GR" sz="4000" b="1" i="1" dirty="0"/>
          </a:p>
        </p:txBody>
      </p:sp>
      <p:sp>
        <p:nvSpPr>
          <p:cNvPr id="12" name="Subtitle here">
            <a:extLst>
              <a:ext uri="{FF2B5EF4-FFF2-40B4-BE49-F238E27FC236}">
                <a16:creationId xmlns:a16="http://schemas.microsoft.com/office/drawing/2014/main" xmlns="" id="{C1321D9C-C72B-23CA-7B01-3CCA1281D212}"/>
              </a:ext>
            </a:extLst>
          </p:cNvPr>
          <p:cNvSpPr txBox="1"/>
          <p:nvPr/>
        </p:nvSpPr>
        <p:spPr>
          <a:xfrm>
            <a:off x="860929" y="1372328"/>
            <a:ext cx="12389558"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dirty="0">
                <a:latin typeface="Arial" panose="020B0604020202020204" pitchFamily="34" charset="0"/>
                <a:cs typeface="Arial" panose="020B0604020202020204" pitchFamily="34" charset="0"/>
              </a:rPr>
              <a:t>Τηλεφωνική Υπηρεσία Πληροφόρησης</a:t>
            </a:r>
          </a:p>
        </p:txBody>
      </p:sp>
      <p:sp>
        <p:nvSpPr>
          <p:cNvPr id="14" name="01/…">
            <a:extLst>
              <a:ext uri="{FF2B5EF4-FFF2-40B4-BE49-F238E27FC236}">
                <a16:creationId xmlns:a16="http://schemas.microsoft.com/office/drawing/2014/main" xmlns="" id="{B2EC5335-9DFD-8545-3E0D-95C6FC7AFC2E}"/>
              </a:ext>
            </a:extLst>
          </p:cNvPr>
          <p:cNvSpPr txBox="1"/>
          <p:nvPr/>
        </p:nvSpPr>
        <p:spPr>
          <a:xfrm>
            <a:off x="8257024" y="8477328"/>
            <a:ext cx="2564805"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Λάρνακα</a:t>
            </a:r>
            <a:r>
              <a:rPr lang="en-US" sz="4000" b="1" i="0" kern="0" spc="0" dirty="0">
                <a:solidFill>
                  <a:srgbClr val="E38C19"/>
                </a:solidFill>
              </a:rPr>
              <a:t> /</a:t>
            </a:r>
            <a:endParaRPr lang="el-GR" sz="4000" b="1" i="1" dirty="0"/>
          </a:p>
        </p:txBody>
      </p:sp>
      <p:sp>
        <p:nvSpPr>
          <p:cNvPr id="15" name="01/…">
            <a:extLst>
              <a:ext uri="{FF2B5EF4-FFF2-40B4-BE49-F238E27FC236}">
                <a16:creationId xmlns:a16="http://schemas.microsoft.com/office/drawing/2014/main" xmlns="" id="{C3338CDA-C063-DC4B-8CE2-DC21027D7123}"/>
              </a:ext>
            </a:extLst>
          </p:cNvPr>
          <p:cNvSpPr txBox="1"/>
          <p:nvPr/>
        </p:nvSpPr>
        <p:spPr>
          <a:xfrm>
            <a:off x="8774474" y="9628702"/>
            <a:ext cx="2047355"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Πάφος	</a:t>
            </a:r>
            <a:r>
              <a:rPr lang="en-US" sz="4000" b="1" i="0" kern="0" spc="0" dirty="0">
                <a:solidFill>
                  <a:srgbClr val="E38C19"/>
                </a:solidFill>
              </a:rPr>
              <a:t> /</a:t>
            </a:r>
            <a:endParaRPr lang="el-GR" sz="4000" b="1" i="1" dirty="0"/>
          </a:p>
        </p:txBody>
      </p:sp>
      <p:sp>
        <p:nvSpPr>
          <p:cNvPr id="17" name="TextBox 16">
            <a:extLst>
              <a:ext uri="{FF2B5EF4-FFF2-40B4-BE49-F238E27FC236}">
                <a16:creationId xmlns:a16="http://schemas.microsoft.com/office/drawing/2014/main" xmlns="" id="{0DE79665-6DA4-BAEE-34FC-CF69D18A72E8}"/>
              </a:ext>
            </a:extLst>
          </p:cNvPr>
          <p:cNvSpPr txBox="1"/>
          <p:nvPr/>
        </p:nvSpPr>
        <p:spPr>
          <a:xfrm>
            <a:off x="860360" y="10354105"/>
            <a:ext cx="6059823" cy="1384995"/>
          </a:xfrm>
          <a:prstGeom prst="rect">
            <a:avLst/>
          </a:prstGeom>
          <a:noFill/>
        </p:spPr>
        <p:txBody>
          <a:bodyPr wrap="square" rtlCol="0">
            <a:spAutoFit/>
          </a:bodyPr>
          <a:lstStyle/>
          <a:p>
            <a:r>
              <a:rPr lang="el-GR" sz="2800" i="1" spc="150" dirty="0">
                <a:solidFill>
                  <a:srgbClr val="5E5E5E"/>
                </a:solidFill>
                <a:latin typeface="Arial" panose="020B0604020202020204"/>
                <a:cs typeface="Arial" panose="020B0604020202020204"/>
                <a:sym typeface="Arial" panose="020B0604020202020204"/>
              </a:rPr>
              <a:t>Για τον </a:t>
            </a:r>
            <a:r>
              <a:rPr lang="el-GR" sz="2800" i="1" spc="150" dirty="0" err="1">
                <a:solidFill>
                  <a:srgbClr val="5E5E5E"/>
                </a:solidFill>
                <a:latin typeface="Arial" panose="020B0604020202020204"/>
                <a:cs typeface="Arial" panose="020B0604020202020204"/>
                <a:sym typeface="Arial" panose="020B0604020202020204"/>
              </a:rPr>
              <a:t>Παγκύπριο</a:t>
            </a:r>
            <a:r>
              <a:rPr lang="el-GR" sz="2800" i="1" spc="150" dirty="0">
                <a:solidFill>
                  <a:srgbClr val="5E5E5E"/>
                </a:solidFill>
                <a:latin typeface="Arial" panose="020B0604020202020204"/>
                <a:cs typeface="Arial" panose="020B0604020202020204"/>
                <a:sym typeface="Arial" panose="020B0604020202020204"/>
              </a:rPr>
              <a:t> αριθμό τηλεφώνου, ισχύει η ακόλουθη χρέωση: €0,15 / λεπτό</a:t>
            </a:r>
          </a:p>
        </p:txBody>
      </p:sp>
    </p:spTree>
    <p:extLst>
      <p:ext uri="{BB962C8B-B14F-4D97-AF65-F5344CB8AC3E}">
        <p14:creationId xmlns:p14="http://schemas.microsoft.com/office/powerpoint/2010/main" val="4109871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4D1D4C8-E8AD-FEA1-6AD4-F7A8909AA135}"/>
              </a:ext>
            </a:extLst>
          </p:cNvPr>
          <p:cNvSpPr/>
          <p:nvPr/>
        </p:nvSpPr>
        <p:spPr>
          <a:xfrm>
            <a:off x="8087352" y="4917283"/>
            <a:ext cx="7736847" cy="2581660"/>
          </a:xfrm>
          <a:prstGeom prst="rect">
            <a:avLst/>
          </a:prstGeom>
          <a:solidFill>
            <a:srgbClr val="E38C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Rectangle 18">
            <a:extLst>
              <a:ext uri="{FF2B5EF4-FFF2-40B4-BE49-F238E27FC236}">
                <a16:creationId xmlns:a16="http://schemas.microsoft.com/office/drawing/2014/main" xmlns="" id="{ED6C55A2-5713-27B4-E236-EB903DC95CC8}"/>
              </a:ext>
            </a:extLst>
          </p:cNvPr>
          <p:cNvSpPr/>
          <p:nvPr/>
        </p:nvSpPr>
        <p:spPr>
          <a:xfrm>
            <a:off x="918327" y="4917283"/>
            <a:ext cx="7169025" cy="2581660"/>
          </a:xfrm>
          <a:prstGeom prst="rect">
            <a:avLst/>
          </a:prstGeom>
          <a:solidFill>
            <a:srgbClr val="E38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a:extLst>
              <a:ext uri="{FF2B5EF4-FFF2-40B4-BE49-F238E27FC236}">
                <a16:creationId xmlns:a16="http://schemas.microsoft.com/office/drawing/2014/main" xmlns="" id="{B932980A-D50A-5D99-FE44-9D3552E9EC7E}"/>
              </a:ext>
            </a:extLst>
          </p:cNvPr>
          <p:cNvSpPr/>
          <p:nvPr/>
        </p:nvSpPr>
        <p:spPr>
          <a:xfrm>
            <a:off x="8087352" y="2145761"/>
            <a:ext cx="7736847" cy="2581660"/>
          </a:xfrm>
          <a:prstGeom prst="rect">
            <a:avLst/>
          </a:prstGeom>
          <a:solidFill>
            <a:srgbClr val="2F77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a:extLst>
              <a:ext uri="{FF2B5EF4-FFF2-40B4-BE49-F238E27FC236}">
                <a16:creationId xmlns:a16="http://schemas.microsoft.com/office/drawing/2014/main" xmlns="" id="{0BAB19FF-C577-9EE2-B029-291FFF010CE2}"/>
              </a:ext>
            </a:extLst>
          </p:cNvPr>
          <p:cNvSpPr/>
          <p:nvPr/>
        </p:nvSpPr>
        <p:spPr>
          <a:xfrm>
            <a:off x="918327" y="2145761"/>
            <a:ext cx="7169025" cy="2581660"/>
          </a:xfrm>
          <a:prstGeom prst="rect">
            <a:avLst/>
          </a:prstGeom>
          <a:solidFill>
            <a:srgbClr val="2F7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a:extLst>
              <a:ext uri="{FF2B5EF4-FFF2-40B4-BE49-F238E27FC236}">
                <a16:creationId xmlns:a16="http://schemas.microsoft.com/office/drawing/2014/main" xmlns="" id="{10875933-1DC6-12DC-239B-8D733B1E0077}"/>
              </a:ext>
            </a:extLst>
          </p:cNvPr>
          <p:cNvSpPr/>
          <p:nvPr/>
        </p:nvSpPr>
        <p:spPr>
          <a:xfrm>
            <a:off x="8087352" y="7658972"/>
            <a:ext cx="7736847" cy="2581660"/>
          </a:xfrm>
          <a:prstGeom prst="rect">
            <a:avLst/>
          </a:prstGeom>
          <a:solidFill>
            <a:srgbClr val="3990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Rectangle 31">
            <a:extLst>
              <a:ext uri="{FF2B5EF4-FFF2-40B4-BE49-F238E27FC236}">
                <a16:creationId xmlns:a16="http://schemas.microsoft.com/office/drawing/2014/main" xmlns="" id="{5B1A7FB7-7BD1-B4D5-1EE3-595C07174CBA}"/>
              </a:ext>
            </a:extLst>
          </p:cNvPr>
          <p:cNvSpPr/>
          <p:nvPr/>
        </p:nvSpPr>
        <p:spPr>
          <a:xfrm>
            <a:off x="918327" y="7658972"/>
            <a:ext cx="7169025" cy="2581660"/>
          </a:xfrm>
          <a:prstGeom prst="rect">
            <a:avLst/>
          </a:prstGeom>
          <a:solidFill>
            <a:srgbClr val="399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187376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“ΠΟΥ ΨΗΦΙΖΩ”</a:t>
            </a:r>
            <a:r>
              <a:rPr lang="en-US" b="1" cap="none" dirty="0">
                <a:latin typeface="Arial" panose="020B0604020202020204" pitchFamily="34" charset="0"/>
                <a:cs typeface="Arial" panose="020B0604020202020204" pitchFamily="34" charset="0"/>
              </a:rPr>
              <a:t> - </a:t>
            </a:r>
            <a:r>
              <a:rPr lang="el-GR" b="1" cap="none" dirty="0">
                <a:latin typeface="Arial" panose="020B0604020202020204" pitchFamily="34" charset="0"/>
                <a:cs typeface="Arial" panose="020B0604020202020204" pitchFamily="34" charset="0"/>
              </a:rPr>
              <a:t>ΠΗΓΕΣ ΠΛΗΡΟΦΟΡΗΣΗΣ</a:t>
            </a:r>
          </a:p>
        </p:txBody>
      </p:sp>
      <p:pic>
        <p:nvPicPr>
          <p:cNvPr id="13" name="Picture 12">
            <a:hlinkClick r:id="rId3" action="ppaction://hlinkfile"/>
            <a:extLst>
              <a:ext uri="{FF2B5EF4-FFF2-40B4-BE49-F238E27FC236}">
                <a16:creationId xmlns:a16="http://schemas.microsoft.com/office/drawing/2014/main" xmlns="" id="{C3174EEB-9056-646A-04B1-234C72D35308}"/>
              </a:ext>
            </a:extLst>
          </p:cNvPr>
          <p:cNvPicPr>
            <a:picLocks noChangeAspect="1"/>
          </p:cNvPicPr>
          <p:nvPr/>
        </p:nvPicPr>
        <p:blipFill>
          <a:blip r:embed="rId4"/>
          <a:stretch>
            <a:fillRect/>
          </a:stretch>
        </p:blipFill>
        <p:spPr>
          <a:xfrm>
            <a:off x="16296649" y="2145761"/>
            <a:ext cx="7020882" cy="8096372"/>
          </a:xfrm>
          <a:prstGeom prst="roundRect">
            <a:avLst>
              <a:gd name="adj" fmla="val 8594"/>
            </a:avLst>
          </a:prstGeom>
          <a:solidFill>
            <a:srgbClr val="FFFFFF">
              <a:shade val="85000"/>
            </a:srgbClr>
          </a:solidFill>
          <a:ln>
            <a:solidFill>
              <a:schemeClr val="bg2">
                <a:lumMod val="90000"/>
              </a:schemeClr>
            </a:solidFill>
          </a:ln>
          <a:effectLst>
            <a:reflection blurRad="12700" stA="31000" endPos="10000" dist="5000" dir="5400000" sy="-100000" algn="bl" rotWithShape="0"/>
          </a:effectLst>
        </p:spPr>
      </p:pic>
      <p:sp>
        <p:nvSpPr>
          <p:cNvPr id="21" name="Subtitle here">
            <a:extLst>
              <a:ext uri="{FF2B5EF4-FFF2-40B4-BE49-F238E27FC236}">
                <a16:creationId xmlns:a16="http://schemas.microsoft.com/office/drawing/2014/main" xmlns="" id="{465424C1-BD2C-0400-347C-D36DA1C6ED2A}"/>
              </a:ext>
            </a:extLst>
          </p:cNvPr>
          <p:cNvSpPr txBox="1"/>
          <p:nvPr/>
        </p:nvSpPr>
        <p:spPr>
          <a:xfrm>
            <a:off x="964869" y="3130066"/>
            <a:ext cx="7122483"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Διαδίκτυο</a:t>
            </a:r>
            <a:endParaRPr kumimoji="0" lang="en-GB"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3" name="Subtitle here">
            <a:extLst>
              <a:ext uri="{FF2B5EF4-FFF2-40B4-BE49-F238E27FC236}">
                <a16:creationId xmlns:a16="http://schemas.microsoft.com/office/drawing/2014/main" xmlns="" id="{30D35392-C380-05D9-A1B9-E51964BF69F4}"/>
              </a:ext>
            </a:extLst>
          </p:cNvPr>
          <p:cNvSpPr txBox="1"/>
          <p:nvPr/>
        </p:nvSpPr>
        <p:spPr>
          <a:xfrm>
            <a:off x="964869" y="5464319"/>
            <a:ext cx="7122483" cy="148758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SMS</a:t>
            </a:r>
          </a:p>
          <a:p>
            <a:pPr marL="0" marR="0" indent="0" algn="ctr" defTabSz="825500" rtl="0" fontAlgn="auto" latinLnBrk="0" hangingPunct="0">
              <a:lnSpc>
                <a:spcPct val="100000"/>
              </a:lnSpc>
              <a:spcBef>
                <a:spcPts val="0"/>
              </a:spcBef>
              <a:spcAft>
                <a:spcPts val="0"/>
              </a:spcAft>
              <a:buClrTx/>
              <a:buSzTx/>
              <a:buFontTx/>
              <a:buNone/>
              <a:tabLst/>
            </a:pPr>
            <a:r>
              <a:rPr lang="en-US"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a:t>
            </a:r>
            <a:r>
              <a:rPr lang="el-GR"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χρέωση €0,034 / μήνυμα</a:t>
            </a:r>
            <a:r>
              <a:rPr lang="en-US"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a:t>
            </a:r>
            <a:endParaRPr kumimoji="0" lang="en-GB" sz="4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4" name="Subtitle here">
            <a:extLst>
              <a:ext uri="{FF2B5EF4-FFF2-40B4-BE49-F238E27FC236}">
                <a16:creationId xmlns:a16="http://schemas.microsoft.com/office/drawing/2014/main" xmlns="" id="{36FE23C0-7D98-F4EA-8AAC-D7CECF89B59F}"/>
              </a:ext>
            </a:extLst>
          </p:cNvPr>
          <p:cNvSpPr txBox="1"/>
          <p:nvPr/>
        </p:nvSpPr>
        <p:spPr>
          <a:xfrm>
            <a:off x="964869" y="8206008"/>
            <a:ext cx="7122483" cy="148758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Τηλεφωνικά</a:t>
            </a:r>
            <a:endParaRPr kumimoji="0" lang="en-US"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lang="en-US"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a:t>
            </a:r>
            <a:r>
              <a:rPr lang="el-GR"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χρέωση €0,15 / λεπτό</a:t>
            </a:r>
            <a:r>
              <a:rPr lang="en-US" sz="4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a:t>
            </a:r>
            <a:endParaRPr kumimoji="0" lang="en-GB" sz="4000" b="1"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5" name="Subtitle here">
            <a:extLst>
              <a:ext uri="{FF2B5EF4-FFF2-40B4-BE49-F238E27FC236}">
                <a16:creationId xmlns:a16="http://schemas.microsoft.com/office/drawing/2014/main" xmlns="" id="{616A9E35-51B0-CCC2-B706-D5CC8F03F5AC}"/>
              </a:ext>
            </a:extLst>
          </p:cNvPr>
          <p:cNvSpPr txBox="1"/>
          <p:nvPr/>
        </p:nvSpPr>
        <p:spPr>
          <a:xfrm>
            <a:off x="8367489" y="2413397"/>
            <a:ext cx="7456710" cy="202619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defTabSz="825500" rtl="0" fontAlgn="auto" latinLnBrk="0" hangingPunct="0">
              <a:lnSpc>
                <a:spcPct val="100000"/>
              </a:lnSpc>
              <a:spcBef>
                <a:spcPts val="600"/>
              </a:spcBef>
              <a:spcAft>
                <a:spcPts val="0"/>
              </a:spcAft>
              <a:buClrTx/>
              <a:buSzTx/>
              <a:buFontTx/>
              <a:buNone/>
              <a:tabLst/>
            </a:pPr>
            <a:r>
              <a:rPr lang="el-GR" sz="3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Στο </a:t>
            </a:r>
            <a:r>
              <a:rPr lang="en-US"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wtv.elections.moi.gov.cy </a:t>
            </a:r>
            <a:r>
              <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a:r>
            <a:br>
              <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br>
            <a:r>
              <a:rPr lang="el-GR" sz="3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ή </a:t>
            </a:r>
            <a:r>
              <a:rPr lang="en-US"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elections.gov.cy</a:t>
            </a:r>
            <a:endPar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defTabSz="825500" rtl="0" fontAlgn="auto" latinLnBrk="0" hangingPunct="0">
              <a:lnSpc>
                <a:spcPct val="100000"/>
              </a:lnSpc>
              <a:spcBef>
                <a:spcPts val="600"/>
              </a:spcBef>
              <a:spcAft>
                <a:spcPts val="0"/>
              </a:spcAft>
              <a:buClrTx/>
              <a:buSzTx/>
              <a:buFontTx/>
              <a:buNone/>
              <a:tabLst/>
            </a:pP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κ</a:t>
            </a:r>
            <a:r>
              <a:rPr kumimoji="0" lang="el-GR"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αταχωρώντας αριθμό ταυτότητας </a:t>
            </a:r>
            <a:br>
              <a:rPr kumimoji="0" lang="el-GR"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br>
            <a:r>
              <a:rPr kumimoji="0" lang="el-GR"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και ημερομηνία</a:t>
            </a: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γέννησης</a:t>
            </a:r>
            <a:endParaRPr kumimoji="0" lang="en-GB"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6" name="Subtitle here">
            <a:extLst>
              <a:ext uri="{FF2B5EF4-FFF2-40B4-BE49-F238E27FC236}">
                <a16:creationId xmlns:a16="http://schemas.microsoft.com/office/drawing/2014/main" xmlns="" id="{AE8934F7-B807-AFD6-CE7A-326C753C02AB}"/>
              </a:ext>
            </a:extLst>
          </p:cNvPr>
          <p:cNvSpPr txBox="1"/>
          <p:nvPr/>
        </p:nvSpPr>
        <p:spPr>
          <a:xfrm>
            <a:off x="8367489" y="5168521"/>
            <a:ext cx="7456710" cy="202619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defTabSz="825500" rtl="0" fontAlgn="auto" latinLnBrk="0" hangingPunct="0">
              <a:lnSpc>
                <a:spcPct val="100000"/>
              </a:lnSpc>
              <a:spcBef>
                <a:spcPts val="600"/>
              </a:spcBef>
              <a:spcAft>
                <a:spcPts val="0"/>
              </a:spcAft>
              <a:buClrTx/>
              <a:buSzTx/>
              <a:buFontTx/>
              <a:buNone/>
              <a:tabLst/>
            </a:pPr>
            <a:r>
              <a:rPr lang="el-GR" sz="3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Μήνυμα στον αριθμό </a:t>
            </a:r>
            <a:r>
              <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1199</a:t>
            </a:r>
            <a:r>
              <a:rPr lang="el-GR" sz="3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γράφοντας:</a:t>
            </a:r>
            <a:endPar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defTabSz="825500" rtl="0" fontAlgn="auto" latinLnBrk="0" hangingPunct="0">
              <a:lnSpc>
                <a:spcPct val="100000"/>
              </a:lnSpc>
              <a:spcBef>
                <a:spcPts val="600"/>
              </a:spcBef>
              <a:spcAft>
                <a:spcPts val="0"/>
              </a:spcAft>
              <a:buClrTx/>
              <a:buSzTx/>
              <a:buFontTx/>
              <a:buNone/>
              <a:tabLst/>
            </a:pPr>
            <a:r>
              <a:rPr lang="en-US" sz="3000" i="0" spc="0" dirty="0" err="1">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wtv</a:t>
            </a:r>
            <a:r>
              <a:rPr lang="en-US"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a:t>
            </a: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κενό αριθμό ταυτότητας κενό ημερομηνία γέννησης</a:t>
            </a:r>
            <a:b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b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π.χ. </a:t>
            </a:r>
            <a:r>
              <a:rPr lang="en-US" sz="3000" i="0" spc="0" dirty="0" err="1">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wtv</a:t>
            </a:r>
            <a:r>
              <a:rPr lang="en-US"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a:t>
            </a: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900500 01/06/1990</a:t>
            </a:r>
            <a:endParaRPr kumimoji="0" lang="en-GB"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7" name="Subtitle here">
            <a:extLst>
              <a:ext uri="{FF2B5EF4-FFF2-40B4-BE49-F238E27FC236}">
                <a16:creationId xmlns:a16="http://schemas.microsoft.com/office/drawing/2014/main" xmlns="" id="{78D2AB44-B3EC-65C2-EE40-310FEBFB5FDA}"/>
              </a:ext>
            </a:extLst>
          </p:cNvPr>
          <p:cNvSpPr txBox="1"/>
          <p:nvPr/>
        </p:nvSpPr>
        <p:spPr>
          <a:xfrm>
            <a:off x="8367489" y="8308179"/>
            <a:ext cx="7456710" cy="110286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defTabSz="825500" rtl="0" fontAlgn="auto" latinLnBrk="0" hangingPunct="0">
              <a:lnSpc>
                <a:spcPct val="100000"/>
              </a:lnSpc>
              <a:spcBef>
                <a:spcPts val="600"/>
              </a:spcBef>
              <a:spcAft>
                <a:spcPts val="0"/>
              </a:spcAft>
              <a:buClrTx/>
              <a:buSzTx/>
              <a:buFontTx/>
              <a:buNone/>
              <a:tabLst/>
            </a:pPr>
            <a:r>
              <a:rPr lang="el-GR" sz="3000" b="1" i="0" spc="0" dirty="0" err="1">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Παγκύπριος</a:t>
            </a:r>
            <a:r>
              <a:rPr lang="el-GR" sz="3000" b="1"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 αριθμός:</a:t>
            </a:r>
            <a:endParaRPr lang="el-GR" sz="3000" b="1"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endParaRPr>
          </a:p>
          <a:p>
            <a:pPr marL="0" marR="0" indent="0" defTabSz="825500" rtl="0" fontAlgn="auto" latinLnBrk="0" hangingPunct="0">
              <a:lnSpc>
                <a:spcPct val="100000"/>
              </a:lnSpc>
              <a:spcBef>
                <a:spcPts val="600"/>
              </a:spcBef>
              <a:spcAft>
                <a:spcPts val="0"/>
              </a:spcAft>
              <a:buClrTx/>
              <a:buSzTx/>
              <a:buFontTx/>
              <a:buNone/>
              <a:tabLst/>
            </a:pPr>
            <a:r>
              <a:rPr lang="el-GR" sz="3000" i="0" spc="0" dirty="0">
                <a:solidFill>
                  <a:srgbClr val="FFFFFF"/>
                </a:solidFill>
                <a:latin typeface="Arial" panose="020B0604020202020204" pitchFamily="34" charset="0"/>
                <a:ea typeface="Roboto Black" panose="02000000000000000000" pitchFamily="2" charset="0"/>
                <a:cs typeface="Arial" panose="020B0604020202020204" pitchFamily="34" charset="0"/>
                <a:sym typeface="Helvetica Neue"/>
              </a:rPr>
              <a:t>77 77 22 12</a:t>
            </a:r>
            <a:endParaRPr kumimoji="0" lang="en-GB" sz="3000" i="0" u="none" strike="noStrike" cap="none" spc="0" normalizeH="0" baseline="0" dirty="0">
              <a:ln>
                <a:noFill/>
              </a:ln>
              <a:solidFill>
                <a:srgbClr val="FFFFFF"/>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Tree>
    <p:extLst>
      <p:ext uri="{BB962C8B-B14F-4D97-AF65-F5344CB8AC3E}">
        <p14:creationId xmlns:p14="http://schemas.microsoft.com/office/powerpoint/2010/main" val="3164475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ΩΡΕΣ ΨΗΦΟΦΟΡΙΑΣ ΣΤΗΝ ΚΥΠΡΟ</a:t>
            </a:r>
          </a:p>
        </p:txBody>
      </p:sp>
      <p:sp>
        <p:nvSpPr>
          <p:cNvPr id="6" name="TextBox 5">
            <a:extLst>
              <a:ext uri="{FF2B5EF4-FFF2-40B4-BE49-F238E27FC236}">
                <a16:creationId xmlns:a16="http://schemas.microsoft.com/office/drawing/2014/main" xmlns="" id="{FA633A15-F3E6-4F98-4D82-FF3233EE3D0C}"/>
              </a:ext>
            </a:extLst>
          </p:cNvPr>
          <p:cNvSpPr txBox="1"/>
          <p:nvPr/>
        </p:nvSpPr>
        <p:spPr>
          <a:xfrm>
            <a:off x="1950783" y="4345107"/>
            <a:ext cx="20482433"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l-GR" sz="15000"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07:00 π.μ. – 06:00 μ.μ.</a:t>
            </a:r>
          </a:p>
        </p:txBody>
      </p:sp>
      <p:sp>
        <p:nvSpPr>
          <p:cNvPr id="7" name="Subtitle here">
            <a:extLst>
              <a:ext uri="{FF2B5EF4-FFF2-40B4-BE49-F238E27FC236}">
                <a16:creationId xmlns:a16="http://schemas.microsoft.com/office/drawing/2014/main" xmlns="" id="{79DB61EF-4516-1510-EAAA-4F77942E0122}"/>
              </a:ext>
            </a:extLst>
          </p:cNvPr>
          <p:cNvSpPr txBox="1"/>
          <p:nvPr/>
        </p:nvSpPr>
        <p:spPr>
          <a:xfrm>
            <a:off x="4341638" y="7225454"/>
            <a:ext cx="15700722"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l-GR" u="none" strike="noStrike" cap="none" spc="0" normalizeH="0" baseline="0" dirty="0">
                <a:ln>
                  <a:noFill/>
                </a:ln>
                <a:solidFill>
                  <a:srgbClr val="2F7788"/>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(12:00 μ. – 01:00 μ.μ. μεσημβρινό διάλειμμα)</a:t>
            </a:r>
          </a:p>
        </p:txBody>
      </p:sp>
    </p:spTree>
    <p:extLst>
      <p:ext uri="{BB962C8B-B14F-4D97-AF65-F5344CB8AC3E}">
        <p14:creationId xmlns:p14="http://schemas.microsoft.com/office/powerpoint/2010/main" val="522126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ΩΡΕΣ ΨΗΦΟΦΟΡΙΑΣ ΣΤΟ ΕΞΩΤΕΡΙΚΟ</a:t>
            </a:r>
          </a:p>
        </p:txBody>
      </p:sp>
      <p:pic>
        <p:nvPicPr>
          <p:cNvPr id="7" name="Picture 6" descr="Chart, treemap chart&#10;&#10;Description automatically generated">
            <a:extLst>
              <a:ext uri="{FF2B5EF4-FFF2-40B4-BE49-F238E27FC236}">
                <a16:creationId xmlns:a16="http://schemas.microsoft.com/office/drawing/2014/main" xmlns="" id="{5C3802C0-3E45-5DF7-E02C-9A9A5FE0B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64" y="1381489"/>
            <a:ext cx="22700072" cy="9730417"/>
          </a:xfrm>
          <a:prstGeom prst="rect">
            <a:avLst/>
          </a:prstGeom>
        </p:spPr>
      </p:pic>
    </p:spTree>
    <p:extLst>
      <p:ext uri="{BB962C8B-B14F-4D97-AF65-F5344CB8AC3E}">
        <p14:creationId xmlns:p14="http://schemas.microsoft.com/office/powerpoint/2010/main" val="4240305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ΩΡΕΣ ΨΗΦΟΦΟΡΙΑΣ ΑΞΙΩΜΑΤΟΥΧΩΝ, ΥΠΟΨΗΦΙΩΝ </a:t>
            </a:r>
            <a:r>
              <a:rPr lang="en-US" b="1" cap="none" dirty="0">
                <a:latin typeface="Arial" panose="020B0604020202020204" pitchFamily="34" charset="0"/>
                <a:cs typeface="Arial" panose="020B0604020202020204" pitchFamily="34" charset="0"/>
              </a:rPr>
              <a:t/>
            </a:r>
            <a:br>
              <a:rPr lang="en-US" b="1" cap="none" dirty="0">
                <a:latin typeface="Arial" panose="020B0604020202020204" pitchFamily="34" charset="0"/>
                <a:cs typeface="Arial" panose="020B0604020202020204" pitchFamily="34" charset="0"/>
              </a:rPr>
            </a:br>
            <a:r>
              <a:rPr lang="el-GR" b="1" cap="none" dirty="0">
                <a:latin typeface="Arial" panose="020B0604020202020204" pitchFamily="34" charset="0"/>
                <a:cs typeface="Arial" panose="020B0604020202020204" pitchFamily="34" charset="0"/>
              </a:rPr>
              <a:t>ΚΑΙ ΑΡΧΗΓΩΝ ΚΟΙΝΟΒΟΥΛΕΥΤΙΚΩΝ ΚΟΜΜΑΤΩΝ</a:t>
            </a:r>
          </a:p>
        </p:txBody>
      </p:sp>
      <p:pic>
        <p:nvPicPr>
          <p:cNvPr id="7" name="Picture 6">
            <a:extLst>
              <a:ext uri="{FF2B5EF4-FFF2-40B4-BE49-F238E27FC236}">
                <a16:creationId xmlns:a16="http://schemas.microsoft.com/office/drawing/2014/main" xmlns="" id="{FA144336-42E6-7DD2-28F9-CBEB6A3C1D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964" y="2443744"/>
            <a:ext cx="22700072" cy="8828511"/>
          </a:xfrm>
          <a:prstGeom prst="rect">
            <a:avLst/>
          </a:prstGeom>
        </p:spPr>
      </p:pic>
    </p:spTree>
    <p:extLst>
      <p:ext uri="{BB962C8B-B14F-4D97-AF65-F5344CB8AC3E}">
        <p14:creationId xmlns:p14="http://schemas.microsoft.com/office/powerpoint/2010/main" val="33879735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ΩΡΕΣ ΨΗΦΟΦΟΡΙΑΣ ΑΞΙΩΜΑΤΟΥΧΩΝ, ΥΠΟΨΗΦΙΩΝ </a:t>
            </a:r>
            <a:r>
              <a:rPr lang="en-US" b="1" cap="none" dirty="0">
                <a:latin typeface="Arial" panose="020B0604020202020204" pitchFamily="34" charset="0"/>
                <a:cs typeface="Arial" panose="020B0604020202020204" pitchFamily="34" charset="0"/>
              </a:rPr>
              <a:t/>
            </a:r>
            <a:br>
              <a:rPr lang="en-US" b="1" cap="none" dirty="0">
                <a:latin typeface="Arial" panose="020B0604020202020204" pitchFamily="34" charset="0"/>
                <a:cs typeface="Arial" panose="020B0604020202020204" pitchFamily="34" charset="0"/>
              </a:rPr>
            </a:br>
            <a:r>
              <a:rPr lang="el-GR" b="1" cap="none" dirty="0">
                <a:latin typeface="Arial" panose="020B0604020202020204" pitchFamily="34" charset="0"/>
                <a:cs typeface="Arial" panose="020B0604020202020204" pitchFamily="34" charset="0"/>
              </a:rPr>
              <a:t>ΚΑΙ ΑΡΧΗΓΩΝ ΚΟΙΝΟΒΟΥΛΕΥΤΙΚΩΝ ΚΟΜΜΑΤΩΝ</a:t>
            </a:r>
          </a:p>
        </p:txBody>
      </p:sp>
      <p:pic>
        <p:nvPicPr>
          <p:cNvPr id="7" name="Picture 6" descr="Graphical user interface&#10;&#10;Description automatically generated">
            <a:extLst>
              <a:ext uri="{FF2B5EF4-FFF2-40B4-BE49-F238E27FC236}">
                <a16:creationId xmlns:a16="http://schemas.microsoft.com/office/drawing/2014/main" xmlns="" id="{7F3D859F-4BEA-E7A1-CC56-199208677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64" y="2443744"/>
            <a:ext cx="22700072" cy="8828511"/>
          </a:xfrm>
          <a:prstGeom prst="rect">
            <a:avLst/>
          </a:prstGeom>
        </p:spPr>
      </p:pic>
    </p:spTree>
    <p:extLst>
      <p:ext uri="{BB962C8B-B14F-4D97-AF65-F5344CB8AC3E}">
        <p14:creationId xmlns:p14="http://schemas.microsoft.com/office/powerpoint/2010/main" val="3184559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ΩΡΕΣ ΨΗΦΟΦΟΡΙΑΣ ΑΞΙΩΜΑΤΟΥΧΩΝ, ΥΠΟΨΗΦΙΩΝ </a:t>
            </a:r>
            <a:r>
              <a:rPr lang="en-US" b="1" cap="none" dirty="0">
                <a:latin typeface="Arial" panose="020B0604020202020204" pitchFamily="34" charset="0"/>
                <a:cs typeface="Arial" panose="020B0604020202020204" pitchFamily="34" charset="0"/>
              </a:rPr>
              <a:t/>
            </a:r>
            <a:br>
              <a:rPr lang="en-US" b="1" cap="none" dirty="0">
                <a:latin typeface="Arial" panose="020B0604020202020204" pitchFamily="34" charset="0"/>
                <a:cs typeface="Arial" panose="020B0604020202020204" pitchFamily="34" charset="0"/>
              </a:rPr>
            </a:br>
            <a:r>
              <a:rPr lang="el-GR" b="1" cap="none" dirty="0">
                <a:latin typeface="Arial" panose="020B0604020202020204" pitchFamily="34" charset="0"/>
                <a:cs typeface="Arial" panose="020B0604020202020204" pitchFamily="34" charset="0"/>
              </a:rPr>
              <a:t>ΚΑΙ ΑΡΧΗΓΩΝ ΚΟΙΝΟΒΟΥΛΕΥΤΙΚΩΝ ΚΟΜΜΑΤΩΝ</a:t>
            </a:r>
          </a:p>
        </p:txBody>
      </p:sp>
      <p:pic>
        <p:nvPicPr>
          <p:cNvPr id="7" name="Picture 6">
            <a:extLst>
              <a:ext uri="{FF2B5EF4-FFF2-40B4-BE49-F238E27FC236}">
                <a16:creationId xmlns:a16="http://schemas.microsoft.com/office/drawing/2014/main" xmlns="" id="{F5DBE482-ACB2-C063-F70F-8738136359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964" y="2443744"/>
            <a:ext cx="22700072" cy="8828511"/>
          </a:xfrm>
          <a:prstGeom prst="rect">
            <a:avLst/>
          </a:prstGeom>
        </p:spPr>
      </p:pic>
    </p:spTree>
    <p:extLst>
      <p:ext uri="{BB962C8B-B14F-4D97-AF65-F5344CB8AC3E}">
        <p14:creationId xmlns:p14="http://schemas.microsoft.com/office/powerpoint/2010/main" val="1632914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ΠΑΡΟΥΣΙΑ ΕΚΠΡΟΣΩΠΩΝ ΥΠΟΨΗΦΙΩΝ</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4605251" y="3749941"/>
            <a:ext cx="15065500" cy="418967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600"/>
              </a:spcBef>
              <a:buClr>
                <a:srgbClr val="2F7788"/>
              </a:buClr>
              <a:buSzPct val="120000"/>
              <a:buFont typeface="Arial" panose="020B0604020202020204" pitchFamily="34" charset="0"/>
              <a:buChar char="•"/>
            </a:pPr>
            <a:r>
              <a:rPr lang="el-GR" sz="4000" i="0" kern="0" spc="0" dirty="0">
                <a:solidFill>
                  <a:srgbClr val="5E5E5E"/>
                </a:solidFill>
              </a:rPr>
              <a:t>Οι εκπρόσωποι των υποψηφίων μπορούν να </a:t>
            </a:r>
            <a:r>
              <a:rPr lang="el-GR" sz="4000" b="1" i="0" kern="0" spc="0" dirty="0">
                <a:solidFill>
                  <a:srgbClr val="2F7788"/>
                </a:solidFill>
              </a:rPr>
              <a:t>παρακολουθούν</a:t>
            </a:r>
            <a:r>
              <a:rPr lang="el-GR" sz="4000" i="0" kern="0" spc="0" dirty="0">
                <a:solidFill>
                  <a:srgbClr val="5E5E5E"/>
                </a:solidFill>
              </a:rPr>
              <a:t> </a:t>
            </a:r>
            <a:br>
              <a:rPr lang="el-GR" sz="4000" i="0" kern="0" spc="0" dirty="0">
                <a:solidFill>
                  <a:srgbClr val="5E5E5E"/>
                </a:solidFill>
              </a:rPr>
            </a:br>
            <a:r>
              <a:rPr lang="el-GR" sz="4000" i="0" kern="0" spc="0" dirty="0">
                <a:solidFill>
                  <a:srgbClr val="5E5E5E"/>
                </a:solidFill>
              </a:rPr>
              <a:t>τη διαδικασία ψηφοφορίας.</a:t>
            </a:r>
          </a:p>
          <a:p>
            <a:pPr marL="432000" indent="-432000">
              <a:lnSpc>
                <a:spcPct val="120000"/>
              </a:lnSpc>
              <a:spcBef>
                <a:spcPts val="3600"/>
              </a:spcBef>
              <a:buClr>
                <a:srgbClr val="2F7788"/>
              </a:buClr>
              <a:buSzPct val="120000"/>
              <a:buFont typeface="Arial" panose="020B0604020202020204" pitchFamily="34" charset="0"/>
              <a:buChar char="•"/>
            </a:pPr>
            <a:r>
              <a:rPr lang="el-GR" sz="4000" i="0" kern="0" spc="0" dirty="0">
                <a:solidFill>
                  <a:srgbClr val="5E5E5E"/>
                </a:solidFill>
              </a:rPr>
              <a:t>Επιτρέπεται στους εκπροσώπους των υποψηφίων η </a:t>
            </a:r>
            <a:r>
              <a:rPr lang="el-GR" sz="4000" b="1" i="0" kern="0" spc="0" dirty="0">
                <a:solidFill>
                  <a:srgbClr val="2F7788"/>
                </a:solidFill>
              </a:rPr>
              <a:t>χρήση εμβλήματος</a:t>
            </a:r>
            <a:r>
              <a:rPr lang="el-GR" sz="4000" i="0" kern="0" spc="0" dirty="0">
                <a:solidFill>
                  <a:srgbClr val="5E5E5E"/>
                </a:solidFill>
              </a:rPr>
              <a:t>, το οποίο όμως πρέπει να αφαιρεθεί κατά την άσκηση του εκλογικού τους δικαιώματος.</a:t>
            </a:r>
          </a:p>
        </p:txBody>
      </p:sp>
    </p:spTree>
    <p:extLst>
      <p:ext uri="{BB962C8B-B14F-4D97-AF65-F5344CB8AC3E}">
        <p14:creationId xmlns:p14="http://schemas.microsoft.com/office/powerpoint/2010/main" val="3687811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xmlns="" id="{6EBF34AD-A689-C9D4-CB0B-8A1D37CC4331}"/>
              </a:ext>
            </a:extLst>
          </p:cNvPr>
          <p:cNvSpPr>
            <a:spLocks noGrp="1" noRot="1" noMove="1" noResize="1" noEditPoints="1" noAdjustHandles="1" noChangeArrowheads="1" noChangeShapeType="1"/>
          </p:cNvSpPr>
          <p:nvPr/>
        </p:nvSpPr>
        <p:spPr>
          <a:xfrm>
            <a:off x="-57159" y="0"/>
            <a:ext cx="10938317" cy="11190026"/>
          </a:xfrm>
          <a:prstGeom prst="rect">
            <a:avLst/>
          </a:prstGeom>
          <a:solidFill>
            <a:srgbClr val="30778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ym typeface="Arial" panose="020B0604020202020204" pitchFamily="34" charset="0"/>
            </a:endParaRPr>
          </a:p>
        </p:txBody>
      </p:sp>
      <p:pic>
        <p:nvPicPr>
          <p:cNvPr id="14" name="Picture 13">
            <a:extLst>
              <a:ext uri="{FF2B5EF4-FFF2-40B4-BE49-F238E27FC236}">
                <a16:creationId xmlns:a16="http://schemas.microsoft.com/office/drawing/2014/main" xmlns="" id="{9CFD0D20-77D1-0CC8-84DC-B4615E81F193}"/>
              </a:ext>
            </a:extLst>
          </p:cNvPr>
          <p:cNvPicPr>
            <a:picLocks noChangeAspect="1"/>
          </p:cNvPicPr>
          <p:nvPr/>
        </p:nvPicPr>
        <p:blipFill>
          <a:blip r:embed="rId2">
            <a:extLst>
              <a:ext uri="{28A0092B-C50C-407E-A947-70E740481C1C}">
                <a14:useLocalDpi xmlns:a14="http://schemas.microsoft.com/office/drawing/2010/main" val="0"/>
              </a:ext>
            </a:extLst>
          </a:blip>
          <a:srcRect l="9686" r="9686"/>
          <a:stretch/>
        </p:blipFill>
        <p:spPr>
          <a:xfrm>
            <a:off x="10881158" y="-19215"/>
            <a:ext cx="13520096" cy="11209242"/>
          </a:xfrm>
          <a:prstGeom prst="rect">
            <a:avLst/>
          </a:prstGeom>
        </p:spPr>
      </p:pic>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0ADFAC00-075C-5146-1817-9892AF53FC0C}"/>
              </a:ext>
            </a:extLst>
          </p:cNvPr>
          <p:cNvSpPr txBox="1"/>
          <p:nvPr/>
        </p:nvSpPr>
        <p:spPr>
          <a:xfrm>
            <a:off x="860929" y="579351"/>
            <a:ext cx="10020229" cy="1404295"/>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pPr>
              <a:lnSpc>
                <a:spcPct val="110000"/>
              </a:lnSpc>
            </a:pPr>
            <a:r>
              <a:rPr lang="el-GR" b="1" cap="none" dirty="0">
                <a:solidFill>
                  <a:schemeClr val="bg1"/>
                </a:solidFill>
                <a:latin typeface="Arial" panose="020B0604020202020204" pitchFamily="34" charset="0"/>
                <a:cs typeface="Arial" panose="020B0604020202020204" pitchFamily="34" charset="0"/>
              </a:rPr>
              <a:t>ΔΙΚΑΙΩΜΑ ΨΗΦΟΥ &amp; ΕΓΓΡΑΦΑ ΑΣΚΗΣΗΣ ΕΚΛΟΓΙΚΟΥ ΔΙΚΑΙΩΜΑΤΟΣ </a:t>
            </a:r>
          </a:p>
        </p:txBody>
      </p:sp>
      <p:sp>
        <p:nvSpPr>
          <p:cNvPr id="4" name="Subtitle here">
            <a:extLst>
              <a:ext uri="{FF2B5EF4-FFF2-40B4-BE49-F238E27FC236}">
                <a16:creationId xmlns:a16="http://schemas.microsoft.com/office/drawing/2014/main" xmlns="" id="{3832110F-1F30-5355-C26A-D32CB73268E1}"/>
              </a:ext>
            </a:extLst>
          </p:cNvPr>
          <p:cNvSpPr txBox="1"/>
          <p:nvPr/>
        </p:nvSpPr>
        <p:spPr>
          <a:xfrm>
            <a:off x="860930" y="6267347"/>
            <a:ext cx="6498876" cy="223862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2000"/>
              </a:spcBef>
              <a:buClr>
                <a:schemeClr val="bg1"/>
              </a:buClr>
              <a:buSzPct val="120000"/>
              <a:buFont typeface="Arial" panose="020B0604020202020204" pitchFamily="34" charset="0"/>
              <a:buChar char="•"/>
            </a:pPr>
            <a:r>
              <a:rPr lang="el-GR" sz="3500" kern="0" spc="0" dirty="0">
                <a:solidFill>
                  <a:schemeClr val="bg1"/>
                </a:solidFill>
              </a:rPr>
              <a:t>Εκλογικό βιβλιάριο ή</a:t>
            </a:r>
          </a:p>
          <a:p>
            <a:pPr marL="432000" indent="-432000">
              <a:lnSpc>
                <a:spcPct val="120000"/>
              </a:lnSpc>
              <a:spcBef>
                <a:spcPts val="2000"/>
              </a:spcBef>
              <a:buClr>
                <a:schemeClr val="bg1"/>
              </a:buClr>
              <a:buSzPct val="120000"/>
              <a:buFont typeface="Arial" panose="020B0604020202020204" pitchFamily="34" charset="0"/>
              <a:buChar char="•"/>
            </a:pPr>
            <a:r>
              <a:rPr lang="el-GR" sz="3500" kern="0" spc="0" dirty="0">
                <a:solidFill>
                  <a:schemeClr val="bg1"/>
                </a:solidFill>
              </a:rPr>
              <a:t>Δελτίο ταυτότητας </a:t>
            </a:r>
            <a:br>
              <a:rPr lang="el-GR" sz="3500" kern="0" spc="0" dirty="0">
                <a:solidFill>
                  <a:schemeClr val="bg1"/>
                </a:solidFill>
              </a:rPr>
            </a:br>
            <a:r>
              <a:rPr lang="el-GR" sz="3500" kern="0" spc="0" dirty="0">
                <a:solidFill>
                  <a:schemeClr val="bg1"/>
                </a:solidFill>
              </a:rPr>
              <a:t>της Κυπριακής Δημοκρατίας</a:t>
            </a:r>
          </a:p>
        </p:txBody>
      </p:sp>
      <p:sp>
        <p:nvSpPr>
          <p:cNvPr id="7" name="TextBox 6">
            <a:extLst>
              <a:ext uri="{FF2B5EF4-FFF2-40B4-BE49-F238E27FC236}">
                <a16:creationId xmlns:a16="http://schemas.microsoft.com/office/drawing/2014/main" xmlns="" id="{DF25D645-002F-BD5B-6BEB-4740982F5204}"/>
              </a:ext>
            </a:extLst>
          </p:cNvPr>
          <p:cNvSpPr txBox="1"/>
          <p:nvPr/>
        </p:nvSpPr>
        <p:spPr>
          <a:xfrm>
            <a:off x="860930" y="3190563"/>
            <a:ext cx="8840632" cy="2618217"/>
          </a:xfrm>
          <a:prstGeom prst="rect">
            <a:avLst/>
          </a:prstGeom>
          <a:noFill/>
        </p:spPr>
        <p:txBody>
          <a:bodyPr wrap="square">
            <a:spAutoFit/>
          </a:bodyPr>
          <a:lstStyle/>
          <a:p>
            <a:pPr marR="0" lvl="0" algn="l" defTabSz="457200" rtl="0" eaLnBrk="1" fontAlgn="auto" latinLnBrk="0" hangingPunct="1">
              <a:lnSpc>
                <a:spcPct val="120000"/>
              </a:lnSpc>
              <a:spcBef>
                <a:spcPts val="3600"/>
              </a:spcBef>
              <a:spcAft>
                <a:spcPts val="0"/>
              </a:spcAft>
              <a:buClr>
                <a:srgbClr val="2F7788"/>
              </a:buClr>
              <a:buSzPct val="120000"/>
              <a:tabLst/>
              <a:defRPr/>
            </a:pP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Δικαίωμα ψήφου έχουν όλοι/</a:t>
            </a:r>
            <a:r>
              <a:rPr kumimoji="0" lang="el-GR" sz="3500" b="1" i="0" u="none" strike="noStrike" kern="0" cap="none" spc="0" normalizeH="0" baseline="0" noProof="0" dirty="0" err="1">
                <a:ln>
                  <a:noFill/>
                </a:ln>
                <a:solidFill>
                  <a:srgbClr val="E38C19"/>
                </a:solidFill>
                <a:effectLst/>
                <a:uLnTx/>
                <a:uFillTx/>
                <a:latin typeface="Arial" panose="020B0604020202020204" pitchFamily="34" charset="0"/>
                <a:cs typeface="Arial" panose="020B0604020202020204" pitchFamily="34" charset="0"/>
              </a:rPr>
              <a:t>ες</a:t>
            </a: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 </a:t>
            </a:r>
            <a:b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b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οι εγγεγραμμένοι/</a:t>
            </a:r>
            <a:r>
              <a:rPr kumimoji="0" lang="el-GR" sz="3500" b="1" i="0" u="none" strike="noStrike" kern="0" cap="none" spc="0" normalizeH="0" baseline="0" noProof="0" dirty="0" err="1">
                <a:ln>
                  <a:noFill/>
                </a:ln>
                <a:solidFill>
                  <a:srgbClr val="E38C19"/>
                </a:solidFill>
                <a:effectLst/>
                <a:uLnTx/>
                <a:uFillTx/>
                <a:latin typeface="Arial" panose="020B0604020202020204" pitchFamily="34" charset="0"/>
                <a:cs typeface="Arial" panose="020B0604020202020204" pitchFamily="34" charset="0"/>
              </a:rPr>
              <a:t>ες</a:t>
            </a: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 στον εκλογικό κατάλογο με την επίδειξη </a:t>
            </a:r>
            <a:b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br>
            <a:r>
              <a:rPr kumimoji="0" lang="el-GR" sz="3500" b="1" i="0" u="none" strike="noStrike" kern="0" cap="none" spc="0" normalizeH="0" baseline="0" noProof="0" dirty="0">
                <a:ln>
                  <a:noFill/>
                </a:ln>
                <a:solidFill>
                  <a:srgbClr val="E38C19"/>
                </a:solidFill>
                <a:effectLst/>
                <a:uLnTx/>
                <a:uFillTx/>
                <a:latin typeface="Arial" panose="020B0604020202020204" pitchFamily="34" charset="0"/>
                <a:cs typeface="Arial" panose="020B0604020202020204" pitchFamily="34" charset="0"/>
              </a:rPr>
              <a:t>ενός εκ των πιο κάτω εγγράφων:</a:t>
            </a:r>
          </a:p>
        </p:txBody>
      </p:sp>
    </p:spTree>
    <p:extLst>
      <p:ext uri="{BB962C8B-B14F-4D97-AF65-F5344CB8AC3E}">
        <p14:creationId xmlns:p14="http://schemas.microsoft.com/office/powerpoint/2010/main" val="2208419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ΔΙΚΑΙΩΜΑ ΨΗΦΟΥ &amp; ΕΓΓΡΑΦΑ ΑΣΚΗΣΗΣ ΕΚΛΟΓΙΚΟΥ ΔΙΚΑΙΩΜΑΤΟΣ </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4605251" y="3096764"/>
            <a:ext cx="18477773" cy="613712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Οι </a:t>
            </a:r>
            <a:r>
              <a:rPr lang="el-GR" sz="3500" b="1" i="0" kern="0" spc="0" dirty="0">
                <a:solidFill>
                  <a:srgbClr val="E38C19"/>
                </a:solidFill>
              </a:rPr>
              <a:t>εγκλωβισμένοι/</a:t>
            </a:r>
            <a:r>
              <a:rPr lang="el-GR" sz="3500" b="1" i="0" kern="0" spc="0" dirty="0" err="1">
                <a:solidFill>
                  <a:srgbClr val="E38C19"/>
                </a:solidFill>
              </a:rPr>
              <a:t>ες</a:t>
            </a:r>
            <a:r>
              <a:rPr lang="el-GR" sz="3500" b="1" i="0" kern="0" spc="0" dirty="0">
                <a:solidFill>
                  <a:srgbClr val="E38C19"/>
                </a:solidFill>
              </a:rPr>
              <a:t> </a:t>
            </a:r>
            <a:r>
              <a:rPr lang="el-GR" sz="3500" i="0" kern="0" spc="0" dirty="0">
                <a:solidFill>
                  <a:srgbClr val="5E5E5E"/>
                </a:solidFill>
              </a:rPr>
              <a:t>εκλογείς ψηφίζουν σε συγκεκριμένα εκλογικά κέντρα προσκομίζοντας οποιοδήποτε επίσημο έγγραφο της Δημοκρατίας, το οποίο φέρει </a:t>
            </a:r>
            <a:br>
              <a:rPr lang="el-GR" sz="3500" i="0" kern="0" spc="0" dirty="0">
                <a:solidFill>
                  <a:srgbClr val="5E5E5E"/>
                </a:solidFill>
              </a:rPr>
            </a:br>
            <a:r>
              <a:rPr lang="el-GR" sz="3500" i="0" kern="0" spc="0" dirty="0">
                <a:solidFill>
                  <a:srgbClr val="5E5E5E"/>
                </a:solidFill>
              </a:rPr>
              <a:t>τη φωτογραφία τους</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Οι </a:t>
            </a:r>
            <a:r>
              <a:rPr lang="el-GR" sz="3500" b="1" i="0" kern="0" spc="0" dirty="0">
                <a:solidFill>
                  <a:srgbClr val="E38C19"/>
                </a:solidFill>
              </a:rPr>
              <a:t>υπάλληλοι του εκλογικού κέντρου </a:t>
            </a:r>
            <a:r>
              <a:rPr lang="el-GR" sz="3500" i="0" kern="0" spc="0" dirty="0">
                <a:solidFill>
                  <a:srgbClr val="5E5E5E"/>
                </a:solidFill>
              </a:rPr>
              <a:t>θα ψηφίσουν με εξουσιοδοτήσεις στο εκλογικό κέντρο που θα εργαστούν, παρουσιάζοντας εκλογικό βιβλιάριο ή δελτίο ταυτότητας</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Στις </a:t>
            </a:r>
            <a:r>
              <a:rPr lang="el-GR" sz="3500" b="1" i="0" kern="0" spc="0" dirty="0">
                <a:solidFill>
                  <a:srgbClr val="E38C19"/>
                </a:solidFill>
              </a:rPr>
              <a:t>Κεντρικές Φυλακές </a:t>
            </a:r>
            <a:r>
              <a:rPr lang="el-GR" sz="3500" i="0" kern="0" spc="0" dirty="0">
                <a:solidFill>
                  <a:srgbClr val="5E5E5E"/>
                </a:solidFill>
              </a:rPr>
              <a:t>θα λειτουργήσει ειδικό εκλογικό κέντρο, η κάλπη του οποίου </a:t>
            </a:r>
            <a:br>
              <a:rPr lang="el-GR" sz="3500" i="0" kern="0" spc="0" dirty="0">
                <a:solidFill>
                  <a:srgbClr val="5E5E5E"/>
                </a:solidFill>
              </a:rPr>
            </a:br>
            <a:r>
              <a:rPr lang="el-GR" sz="3500" i="0" kern="0" spc="0" dirty="0">
                <a:solidFill>
                  <a:srgbClr val="5E5E5E"/>
                </a:solidFill>
              </a:rPr>
              <a:t>θα μεταφερθεί στα Κεντρικά Γραφεία Τμήματος Πολεοδομίας και Οικήσεως, Κέντρο Α’ </a:t>
            </a:r>
            <a:br>
              <a:rPr lang="el-GR" sz="3500" i="0" kern="0" spc="0" dirty="0">
                <a:solidFill>
                  <a:srgbClr val="5E5E5E"/>
                </a:solidFill>
              </a:rPr>
            </a:br>
            <a:r>
              <a:rPr lang="el-GR" sz="3500" i="0" kern="0" spc="0" dirty="0">
                <a:solidFill>
                  <a:srgbClr val="5E5E5E"/>
                </a:solidFill>
              </a:rPr>
              <a:t>για συνένωση και καταμέτρηση των ψήφων</a:t>
            </a:r>
          </a:p>
        </p:txBody>
      </p:sp>
    </p:spTree>
    <p:extLst>
      <p:ext uri="{BB962C8B-B14F-4D97-AF65-F5344CB8AC3E}">
        <p14:creationId xmlns:p14="http://schemas.microsoft.com/office/powerpoint/2010/main" val="4200640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7262345"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ΗΜΕΡΟΜΗΝΙΕΣ ΕΚΛΟΓΩΝ</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7612912" y="3273604"/>
            <a:ext cx="15970102" cy="576779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3500" i="0" kern="0" spc="0" dirty="0">
                <a:solidFill>
                  <a:srgbClr val="5E5E5E"/>
                </a:solidFill>
              </a:rPr>
              <a:t>Διάταγμα του Υπουργού Εσωτερικών για προκήρυξη των εκλογών</a:t>
            </a:r>
            <a:endParaRPr lang="en-US" sz="3500" i="0" kern="0" spc="0" dirty="0">
              <a:solidFill>
                <a:srgbClr val="5E5E5E"/>
              </a:solidFill>
            </a:endParaRPr>
          </a:p>
          <a:p>
            <a:pPr>
              <a:lnSpc>
                <a:spcPct val="120000"/>
              </a:lnSpc>
              <a:spcBef>
                <a:spcPts val="3600"/>
              </a:spcBef>
              <a:buClr>
                <a:srgbClr val="2F7788"/>
              </a:buClr>
              <a:buSzPct val="120000"/>
            </a:pPr>
            <a:r>
              <a:rPr lang="el-GR" sz="3500" i="0" kern="0" spc="0" dirty="0">
                <a:solidFill>
                  <a:srgbClr val="5E5E5E"/>
                </a:solidFill>
              </a:rPr>
              <a:t>Κλείσιμο εκλογικού καταλόγου</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Τελευταία ημέρα υποβολής δήλωσης για ψηφοφορία σε πόλεις του</a:t>
            </a:r>
            <a:r>
              <a:rPr lang="en-US" sz="3500" i="0" kern="0" spc="0" dirty="0">
                <a:solidFill>
                  <a:srgbClr val="5E5E5E"/>
                </a:solidFill>
              </a:rPr>
              <a:t> </a:t>
            </a:r>
            <a:r>
              <a:rPr lang="el-GR" sz="3500" i="0" kern="0" spc="0" dirty="0">
                <a:solidFill>
                  <a:srgbClr val="5E5E5E"/>
                </a:solidFill>
              </a:rPr>
              <a:t>εξωτερικού</a:t>
            </a:r>
          </a:p>
          <a:p>
            <a:pPr>
              <a:lnSpc>
                <a:spcPct val="120000"/>
              </a:lnSpc>
              <a:spcBef>
                <a:spcPts val="3600"/>
              </a:spcBef>
              <a:buClr>
                <a:srgbClr val="2F7788"/>
              </a:buClr>
              <a:buSzPct val="120000"/>
            </a:pPr>
            <a:r>
              <a:rPr lang="el-GR" sz="3500" i="0" kern="0" spc="0" dirty="0">
                <a:solidFill>
                  <a:srgbClr val="5E5E5E"/>
                </a:solidFill>
              </a:rPr>
              <a:t>Υποβολή υποψηφιοτήτων</a:t>
            </a:r>
            <a:endParaRPr lang="en-US" sz="3500" i="0" kern="0" spc="0" dirty="0">
              <a:solidFill>
                <a:srgbClr val="5E5E5E"/>
              </a:solidFill>
            </a:endParaRPr>
          </a:p>
          <a:p>
            <a:pPr>
              <a:lnSpc>
                <a:spcPct val="120000"/>
              </a:lnSpc>
              <a:spcBef>
                <a:spcPts val="3600"/>
              </a:spcBef>
              <a:buClr>
                <a:srgbClr val="2F7788"/>
              </a:buClr>
              <a:buSzPct val="120000"/>
            </a:pPr>
            <a:r>
              <a:rPr lang="el-GR" sz="3500" i="0" kern="0" spc="0" dirty="0">
                <a:solidFill>
                  <a:srgbClr val="5E5E5E"/>
                </a:solidFill>
              </a:rPr>
              <a:t>Πρώτος γύρος εκλογών</a:t>
            </a:r>
          </a:p>
          <a:p>
            <a:pPr>
              <a:lnSpc>
                <a:spcPct val="120000"/>
              </a:lnSpc>
              <a:spcBef>
                <a:spcPts val="3600"/>
              </a:spcBef>
              <a:buClr>
                <a:srgbClr val="2F7788"/>
              </a:buClr>
              <a:buSzPct val="120000"/>
            </a:pPr>
            <a:r>
              <a:rPr lang="el-GR" sz="3500" i="0" kern="0" spc="0" dirty="0">
                <a:solidFill>
                  <a:srgbClr val="5E5E5E"/>
                </a:solidFill>
              </a:rPr>
              <a:t>Επαναληπτική εκλογή</a:t>
            </a:r>
          </a:p>
        </p:txBody>
      </p:sp>
      <p:sp>
        <p:nvSpPr>
          <p:cNvPr id="4" name="01/…">
            <a:extLst>
              <a:ext uri="{FF2B5EF4-FFF2-40B4-BE49-F238E27FC236}">
                <a16:creationId xmlns:a16="http://schemas.microsoft.com/office/drawing/2014/main" xmlns="" id="{2DCCFCD7-E0EC-13D1-891D-8ABCBE9914FB}"/>
              </a:ext>
            </a:extLst>
          </p:cNvPr>
          <p:cNvSpPr txBox="1"/>
          <p:nvPr/>
        </p:nvSpPr>
        <p:spPr>
          <a:xfrm>
            <a:off x="4605251" y="3231074"/>
            <a:ext cx="295593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23.12.2022</a:t>
            </a:r>
            <a:r>
              <a:rPr lang="en-US" sz="4000" b="1" i="0" kern="0" spc="0" dirty="0">
                <a:solidFill>
                  <a:srgbClr val="E38C19"/>
                </a:solidFill>
              </a:rPr>
              <a:t> /</a:t>
            </a:r>
            <a:endParaRPr lang="el-GR" sz="4000" b="1" i="1" dirty="0"/>
          </a:p>
        </p:txBody>
      </p:sp>
      <p:sp>
        <p:nvSpPr>
          <p:cNvPr id="6" name="01/…">
            <a:extLst>
              <a:ext uri="{FF2B5EF4-FFF2-40B4-BE49-F238E27FC236}">
                <a16:creationId xmlns:a16="http://schemas.microsoft.com/office/drawing/2014/main" xmlns="" id="{4AEE61DE-4542-EC0D-1492-4D8F68C2CD7B}"/>
              </a:ext>
            </a:extLst>
          </p:cNvPr>
          <p:cNvSpPr txBox="1"/>
          <p:nvPr/>
        </p:nvSpPr>
        <p:spPr>
          <a:xfrm>
            <a:off x="4605251" y="4306125"/>
            <a:ext cx="295593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27.12.2022</a:t>
            </a:r>
            <a:r>
              <a:rPr lang="en-US" sz="4000" b="1" i="0" kern="0" spc="0" dirty="0">
                <a:solidFill>
                  <a:srgbClr val="E38C19"/>
                </a:solidFill>
              </a:rPr>
              <a:t> /</a:t>
            </a:r>
            <a:endParaRPr lang="el-GR" sz="4000" b="1" i="1" dirty="0"/>
          </a:p>
        </p:txBody>
      </p:sp>
      <p:sp>
        <p:nvSpPr>
          <p:cNvPr id="7" name="01/…">
            <a:extLst>
              <a:ext uri="{FF2B5EF4-FFF2-40B4-BE49-F238E27FC236}">
                <a16:creationId xmlns:a16="http://schemas.microsoft.com/office/drawing/2014/main" xmlns="" id="{983E2D85-2907-4CFB-4815-120D50D89CBC}"/>
              </a:ext>
            </a:extLst>
          </p:cNvPr>
          <p:cNvSpPr txBox="1"/>
          <p:nvPr/>
        </p:nvSpPr>
        <p:spPr>
          <a:xfrm>
            <a:off x="4605251" y="6047127"/>
            <a:ext cx="295593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05.01.2023</a:t>
            </a:r>
            <a:r>
              <a:rPr lang="en-US" sz="4000" b="1" i="0" kern="0" spc="0" dirty="0">
                <a:solidFill>
                  <a:srgbClr val="E38C19"/>
                </a:solidFill>
              </a:rPr>
              <a:t> /</a:t>
            </a:r>
            <a:endParaRPr lang="el-GR" sz="4000" b="1" i="1" dirty="0"/>
          </a:p>
        </p:txBody>
      </p:sp>
      <p:sp>
        <p:nvSpPr>
          <p:cNvPr id="8" name="01/…">
            <a:extLst>
              <a:ext uri="{FF2B5EF4-FFF2-40B4-BE49-F238E27FC236}">
                <a16:creationId xmlns:a16="http://schemas.microsoft.com/office/drawing/2014/main" xmlns="" id="{FC1915DE-F878-2C5F-D262-078F13380B44}"/>
              </a:ext>
            </a:extLst>
          </p:cNvPr>
          <p:cNvSpPr txBox="1"/>
          <p:nvPr/>
        </p:nvSpPr>
        <p:spPr>
          <a:xfrm>
            <a:off x="4605251" y="7158969"/>
            <a:ext cx="295593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05.02.2023</a:t>
            </a:r>
            <a:r>
              <a:rPr lang="en-US" sz="4000" b="1" i="0" kern="0" spc="0" dirty="0">
                <a:solidFill>
                  <a:srgbClr val="E38C19"/>
                </a:solidFill>
              </a:rPr>
              <a:t> /</a:t>
            </a:r>
            <a:endParaRPr lang="el-GR" sz="4000" b="1" i="1" dirty="0"/>
          </a:p>
        </p:txBody>
      </p:sp>
      <p:sp>
        <p:nvSpPr>
          <p:cNvPr id="11" name="01/…">
            <a:extLst>
              <a:ext uri="{FF2B5EF4-FFF2-40B4-BE49-F238E27FC236}">
                <a16:creationId xmlns:a16="http://schemas.microsoft.com/office/drawing/2014/main" xmlns="" id="{9F225878-D292-C08D-F113-2CF1E6DB0771}"/>
              </a:ext>
            </a:extLst>
          </p:cNvPr>
          <p:cNvSpPr txBox="1"/>
          <p:nvPr/>
        </p:nvSpPr>
        <p:spPr>
          <a:xfrm>
            <a:off x="4605251" y="8268048"/>
            <a:ext cx="2955937" cy="77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821531">
              <a:lnSpc>
                <a:spcPct val="120000"/>
              </a:lnSpc>
              <a:spcBef>
                <a:spcPts val="2300"/>
              </a:spcBef>
              <a:defRPr sz="4000">
                <a:solidFill>
                  <a:srgbClr val="3B8396"/>
                </a:solidFill>
                <a:latin typeface="Arial"/>
                <a:ea typeface="Arial"/>
                <a:cs typeface="Arial"/>
                <a:sym typeface="Arial"/>
              </a:defRPr>
            </a:pPr>
            <a:r>
              <a:rPr lang="el-GR" sz="4000" b="1" i="0" kern="0" spc="0" dirty="0">
                <a:solidFill>
                  <a:srgbClr val="E38C19"/>
                </a:solidFill>
              </a:rPr>
              <a:t>12.02.2023</a:t>
            </a:r>
            <a:r>
              <a:rPr lang="en-US" sz="4000" b="1" i="0" kern="0" spc="0" dirty="0">
                <a:solidFill>
                  <a:srgbClr val="E38C19"/>
                </a:solidFill>
              </a:rPr>
              <a:t> /</a:t>
            </a:r>
            <a:endParaRPr lang="el-GR" sz="4000" b="1" i="1" dirty="0"/>
          </a:p>
        </p:txBody>
      </p:sp>
    </p:spTree>
    <p:extLst>
      <p:ext uri="{BB962C8B-B14F-4D97-AF65-F5344CB8AC3E}">
        <p14:creationId xmlns:p14="http://schemas.microsoft.com/office/powerpoint/2010/main" val="2645528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ΕΚΛΟΓΙΚΑ ΒΙΒΛΙΑΡΙΑ</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4605253" y="2103776"/>
            <a:ext cx="17251138" cy="832234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b="1" i="0" kern="0" spc="0" dirty="0">
                <a:solidFill>
                  <a:srgbClr val="E38C19"/>
                </a:solidFill>
              </a:rPr>
              <a:t>Παραλαβή εκλογικών βιβλιαρίων νέων εκλογέων: </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Παραλαβή από τις Επαρχιακές Διοικήσεις ακόμα και την ημέρα των εκλογών</a:t>
            </a:r>
          </a:p>
          <a:p>
            <a:pPr>
              <a:lnSpc>
                <a:spcPct val="120000"/>
              </a:lnSpc>
              <a:spcBef>
                <a:spcPts val="3000"/>
              </a:spcBef>
              <a:buClr>
                <a:srgbClr val="2F7788"/>
              </a:buClr>
              <a:buSzPct val="120000"/>
            </a:pPr>
            <a:r>
              <a:rPr lang="el-GR" sz="4000" b="1" i="0" kern="0" spc="0" dirty="0">
                <a:solidFill>
                  <a:srgbClr val="E38C19"/>
                </a:solidFill>
              </a:rPr>
              <a:t>Απώλεια εκλογικού βιβλιαρίου: </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Μπορεί να γίνει επανέκδοση από τις Επαρχιακές Διοικήσεις μέχρι και αύριο, Σάββατο, ώρα 1:00 μ.μ. </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Την ημέρα των εκλογών μπορούν να παραδοθούν ήδη </a:t>
            </a:r>
            <a:r>
              <a:rPr lang="el-GR" sz="3500" i="0" kern="0" spc="0" dirty="0" err="1">
                <a:solidFill>
                  <a:srgbClr val="5E5E5E"/>
                </a:solidFill>
              </a:rPr>
              <a:t>εκδοθέντα</a:t>
            </a:r>
            <a:r>
              <a:rPr lang="el-GR" sz="3500" i="0" kern="0" spc="0" dirty="0">
                <a:solidFill>
                  <a:srgbClr val="5E5E5E"/>
                </a:solidFill>
              </a:rPr>
              <a:t> εκλογικά βιβλιάρια </a:t>
            </a:r>
          </a:p>
          <a:p>
            <a:pPr>
              <a:lnSpc>
                <a:spcPct val="120000"/>
              </a:lnSpc>
              <a:spcBef>
                <a:spcPts val="3000"/>
              </a:spcBef>
              <a:buClr>
                <a:srgbClr val="2F7788"/>
              </a:buClr>
              <a:buSzPct val="120000"/>
            </a:pPr>
            <a:r>
              <a:rPr lang="el-GR" sz="4000" b="1" i="0" kern="0" spc="0" dirty="0">
                <a:solidFill>
                  <a:srgbClr val="E38C19"/>
                </a:solidFill>
              </a:rPr>
              <a:t>Απώλειες δελτίων ταυτότητας:  </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Δεν εκδίδονται πλέον αυθημερόν</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Απαιτείται δήλωση απώλειας δελτίου ταυτότητας στην Αστυνομία </a:t>
            </a:r>
            <a:br>
              <a:rPr lang="el-GR" sz="3500" i="0" kern="0" spc="0" dirty="0">
                <a:solidFill>
                  <a:srgbClr val="5E5E5E"/>
                </a:solidFill>
              </a:rPr>
            </a:br>
            <a:r>
              <a:rPr lang="el-GR" sz="3500" i="0" kern="0" spc="0" dirty="0">
                <a:solidFill>
                  <a:srgbClr val="5E5E5E"/>
                </a:solidFill>
              </a:rPr>
              <a:t>και ένορκη δήλωση πιστοποιημένη από τον Πρωτοκολλητή</a:t>
            </a:r>
          </a:p>
        </p:txBody>
      </p:sp>
    </p:spTree>
    <p:extLst>
      <p:ext uri="{BB962C8B-B14F-4D97-AF65-F5344CB8AC3E}">
        <p14:creationId xmlns:p14="http://schemas.microsoft.com/office/powerpoint/2010/main" val="2681877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ΨΗΦΟΔΕΛΤΙΟ </a:t>
            </a:r>
          </a:p>
        </p:txBody>
      </p:sp>
      <p:pic>
        <p:nvPicPr>
          <p:cNvPr id="4" name="Picture 3">
            <a:extLst>
              <a:ext uri="{FF2B5EF4-FFF2-40B4-BE49-F238E27FC236}">
                <a16:creationId xmlns:a16="http://schemas.microsoft.com/office/drawing/2014/main" xmlns="" id="{74EF29D0-CE5C-DBD9-307D-65BB9C12252E}"/>
              </a:ext>
            </a:extLst>
          </p:cNvPr>
          <p:cNvPicPr>
            <a:picLocks noChangeAspect="1"/>
          </p:cNvPicPr>
          <p:nvPr/>
        </p:nvPicPr>
        <p:blipFill>
          <a:blip r:embed="rId3"/>
          <a:stretch>
            <a:fillRect/>
          </a:stretch>
        </p:blipFill>
        <p:spPr>
          <a:xfrm>
            <a:off x="8836847" y="3860800"/>
            <a:ext cx="6710305" cy="4649281"/>
          </a:xfrm>
          <a:prstGeom prst="rect">
            <a:avLst/>
          </a:prstGeom>
          <a:ln>
            <a:solidFill>
              <a:schemeClr val="tx1"/>
            </a:solidFill>
          </a:ln>
        </p:spPr>
      </p:pic>
    </p:spTree>
    <p:extLst>
      <p:ext uri="{BB962C8B-B14F-4D97-AF65-F5344CB8AC3E}">
        <p14:creationId xmlns:p14="http://schemas.microsoft.com/office/powerpoint/2010/main" val="3571162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ΨΗΦΟΔΕΛΤΙΟ </a:t>
            </a:r>
          </a:p>
        </p:txBody>
      </p:sp>
      <p:pic>
        <p:nvPicPr>
          <p:cNvPr id="6" name="Picture 5">
            <a:extLst>
              <a:ext uri="{FF2B5EF4-FFF2-40B4-BE49-F238E27FC236}">
                <a16:creationId xmlns:a16="http://schemas.microsoft.com/office/drawing/2014/main" xmlns="" id="{53CF3F63-8790-5198-6894-5854ECDF4565}"/>
              </a:ext>
            </a:extLst>
          </p:cNvPr>
          <p:cNvPicPr>
            <a:picLocks noChangeAspect="1"/>
          </p:cNvPicPr>
          <p:nvPr/>
        </p:nvPicPr>
        <p:blipFill>
          <a:blip r:embed="rId3"/>
          <a:srcRect/>
          <a:stretch/>
        </p:blipFill>
        <p:spPr>
          <a:xfrm>
            <a:off x="294534" y="3768910"/>
            <a:ext cx="23794932" cy="4207727"/>
          </a:xfrm>
          <a:prstGeom prst="rect">
            <a:avLst/>
          </a:prstGeom>
          <a:ln>
            <a:solidFill>
              <a:schemeClr val="tx1"/>
            </a:solidFill>
          </a:ln>
        </p:spPr>
      </p:pic>
    </p:spTree>
    <p:extLst>
      <p:ext uri="{BB962C8B-B14F-4D97-AF65-F5344CB8AC3E}">
        <p14:creationId xmlns:p14="http://schemas.microsoft.com/office/powerpoint/2010/main" val="1040942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ΟΡΘΟΔΟΞΟΣ ΤΡΟΠΟΣ ΨΗΦΟΦΟΡΙΑΣ </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860930" y="4415419"/>
            <a:ext cx="11701184" cy="298934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4000" i="0" kern="0" spc="0" dirty="0">
                <a:solidFill>
                  <a:srgbClr val="5E5E5E"/>
                </a:solidFill>
              </a:rPr>
              <a:t>Ο/η εκλογέας δεν έχει παρά να σημειώσει </a:t>
            </a:r>
            <a:r>
              <a:rPr lang="en-US" sz="4000" i="0" kern="0" spc="0" dirty="0">
                <a:solidFill>
                  <a:srgbClr val="5E5E5E"/>
                </a:solidFill>
              </a:rPr>
              <a:t/>
            </a:r>
            <a:br>
              <a:rPr lang="en-US" sz="4000" i="0" kern="0" spc="0" dirty="0">
                <a:solidFill>
                  <a:srgbClr val="5E5E5E"/>
                </a:solidFill>
              </a:rPr>
            </a:br>
            <a:r>
              <a:rPr lang="el-GR" sz="4000" i="0" kern="0" spc="0" dirty="0">
                <a:solidFill>
                  <a:srgbClr val="5E5E5E"/>
                </a:solidFill>
              </a:rPr>
              <a:t>ένα από τα επιτρεπόμενα σημεία </a:t>
            </a:r>
            <a:r>
              <a:rPr lang="el-GR" sz="4000" b="1" i="0" kern="0" spc="0" dirty="0">
                <a:solidFill>
                  <a:srgbClr val="E38C19"/>
                </a:solidFill>
              </a:rPr>
              <a:t>«x» ή «+» ή «✓» </a:t>
            </a:r>
            <a:r>
              <a:rPr lang="el-GR" sz="4000" i="0" kern="0" spc="0" dirty="0">
                <a:solidFill>
                  <a:srgbClr val="5E5E5E"/>
                </a:solidFill>
              </a:rPr>
              <a:t>μέσα στο ορθογώνιο που βρίσκεται κάτω από </a:t>
            </a:r>
            <a:r>
              <a:rPr lang="en-US" sz="4000" i="0" kern="0" spc="0" dirty="0">
                <a:solidFill>
                  <a:srgbClr val="5E5E5E"/>
                </a:solidFill>
              </a:rPr>
              <a:t/>
            </a:r>
            <a:br>
              <a:rPr lang="en-US" sz="4000" i="0" kern="0" spc="0" dirty="0">
                <a:solidFill>
                  <a:srgbClr val="5E5E5E"/>
                </a:solidFill>
              </a:rPr>
            </a:br>
            <a:r>
              <a:rPr lang="el-GR" sz="4000" i="0" kern="0" spc="0" dirty="0">
                <a:solidFill>
                  <a:srgbClr val="5E5E5E"/>
                </a:solidFill>
              </a:rPr>
              <a:t>τη φωτογραφία του/της υποψηφίου.</a:t>
            </a:r>
          </a:p>
        </p:txBody>
      </p:sp>
      <p:pic>
        <p:nvPicPr>
          <p:cNvPr id="12" name="Picture 11" descr="Icon&#10;&#10;Description automatically generated">
            <a:extLst>
              <a:ext uri="{FF2B5EF4-FFF2-40B4-BE49-F238E27FC236}">
                <a16:creationId xmlns:a16="http://schemas.microsoft.com/office/drawing/2014/main" xmlns="" id="{C87C158E-AAFC-3FCF-7D73-AA0256678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0521" y="4695924"/>
            <a:ext cx="8507430" cy="2428334"/>
          </a:xfrm>
          <a:prstGeom prst="rect">
            <a:avLst/>
          </a:prstGeom>
        </p:spPr>
      </p:pic>
    </p:spTree>
    <p:extLst>
      <p:ext uri="{BB962C8B-B14F-4D97-AF65-F5344CB8AC3E}">
        <p14:creationId xmlns:p14="http://schemas.microsoft.com/office/powerpoint/2010/main" val="23957247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1512017"/>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ΤΡΟΠΟΣ ΨΗΦΟΦΟΡΙΑΣ ΤΥΦΛΩΝ ΚΑΙ ΠΡΟΣΩΠΩΝ ΜΕ ΦΥΣΙΚΗ ΑΝΑΠΗΡΙΑ</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3766457" y="3053222"/>
            <a:ext cx="19833772" cy="686040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b="1" i="0" kern="0" spc="0" dirty="0">
                <a:solidFill>
                  <a:srgbClr val="E38C19"/>
                </a:solidFill>
              </a:rPr>
              <a:t>Τυφλός εκλογέας ή πρόσωπο με φυσική αναπηρία μπορεί να ψηφίσει:</a:t>
            </a:r>
          </a:p>
          <a:p>
            <a:pPr marL="432000" lvl="1" indent="-432000">
              <a:lnSpc>
                <a:spcPct val="120000"/>
              </a:lnSpc>
              <a:spcBef>
                <a:spcPts val="3000"/>
              </a:spcBef>
              <a:buClr>
                <a:srgbClr val="E38C19"/>
              </a:buClr>
              <a:buSzPct val="120000"/>
              <a:buFont typeface="Arial" panose="020B0604020202020204" pitchFamily="34" charset="0"/>
              <a:buChar char="•"/>
            </a:pPr>
            <a:r>
              <a:rPr lang="el-GR" sz="4000" kern="0" dirty="0">
                <a:solidFill>
                  <a:srgbClr val="5E5E5E"/>
                </a:solidFill>
                <a:latin typeface="Arial" panose="020B0604020202020204"/>
                <a:cs typeface="Arial" panose="020B0604020202020204"/>
                <a:sym typeface="Arial" panose="020B0604020202020204"/>
              </a:rPr>
              <a:t>Μόνος/η του/ης αν το επιθυμεί.</a:t>
            </a:r>
          </a:p>
          <a:p>
            <a:pPr marL="432000" lvl="1" indent="-432000">
              <a:lnSpc>
                <a:spcPct val="120000"/>
              </a:lnSpc>
              <a:spcBef>
                <a:spcPts val="3000"/>
              </a:spcBef>
              <a:buClr>
                <a:srgbClr val="E38C19"/>
              </a:buClr>
              <a:buSzPct val="120000"/>
              <a:buFont typeface="Arial" panose="020B0604020202020204" pitchFamily="34" charset="0"/>
              <a:buChar char="•"/>
            </a:pPr>
            <a:r>
              <a:rPr lang="el-GR" sz="4000" kern="0" dirty="0">
                <a:solidFill>
                  <a:srgbClr val="5E5E5E"/>
                </a:solidFill>
                <a:latin typeface="Arial" panose="020B0604020202020204"/>
                <a:cs typeface="Arial" panose="020B0604020202020204"/>
                <a:sym typeface="Arial" panose="020B0604020202020204"/>
              </a:rPr>
              <a:t>Με τη βοήθεια προσώπου της απολύτου εμπιστοσύνης του/της.</a:t>
            </a:r>
          </a:p>
          <a:p>
            <a:pPr marL="432000" lvl="1" indent="-432000">
              <a:lnSpc>
                <a:spcPct val="120000"/>
              </a:lnSpc>
              <a:spcBef>
                <a:spcPts val="3000"/>
              </a:spcBef>
              <a:buClr>
                <a:srgbClr val="E38C19"/>
              </a:buClr>
              <a:buSzPct val="120000"/>
              <a:buFont typeface="Arial" panose="020B0604020202020204" pitchFamily="34" charset="0"/>
              <a:buChar char="•"/>
            </a:pPr>
            <a:r>
              <a:rPr lang="el-GR" sz="4000" kern="0" dirty="0">
                <a:solidFill>
                  <a:srgbClr val="5E5E5E"/>
                </a:solidFill>
                <a:latin typeface="Arial" panose="020B0604020202020204"/>
                <a:cs typeface="Arial" panose="020B0604020202020204"/>
                <a:sym typeface="Arial" panose="020B0604020202020204"/>
              </a:rPr>
              <a:t>Με τη βοήθεια του/της </a:t>
            </a:r>
            <a:r>
              <a:rPr lang="el-GR" sz="4000" kern="0" dirty="0" err="1">
                <a:solidFill>
                  <a:srgbClr val="5E5E5E"/>
                </a:solidFill>
                <a:latin typeface="Arial" panose="020B0604020202020204"/>
                <a:cs typeface="Arial" panose="020B0604020202020204"/>
                <a:sym typeface="Arial" panose="020B0604020202020204"/>
              </a:rPr>
              <a:t>Προεδρεύοντα</a:t>
            </a:r>
            <a:r>
              <a:rPr lang="el-GR" sz="4000" kern="0" dirty="0">
                <a:solidFill>
                  <a:srgbClr val="5E5E5E"/>
                </a:solidFill>
                <a:latin typeface="Arial" panose="020B0604020202020204"/>
                <a:cs typeface="Arial" panose="020B0604020202020204"/>
                <a:sym typeface="Arial" panose="020B0604020202020204"/>
              </a:rPr>
              <a:t>, στην παρουσία βοηθού υπαλλήλου.</a:t>
            </a:r>
          </a:p>
          <a:p>
            <a:pPr marL="806400" indent="-432000">
              <a:lnSpc>
                <a:spcPct val="120000"/>
              </a:lnSpc>
              <a:spcBef>
                <a:spcPts val="3000"/>
              </a:spcBef>
              <a:buClr>
                <a:srgbClr val="2F7788"/>
              </a:buClr>
              <a:buSzPct val="120000"/>
              <a:buFont typeface="Arial" panose="020B0604020202020204" pitchFamily="34" charset="0"/>
              <a:buChar char="•"/>
            </a:pPr>
            <a:r>
              <a:rPr lang="el-GR" sz="3500" kern="0" spc="0" dirty="0">
                <a:solidFill>
                  <a:srgbClr val="2F7788"/>
                </a:solidFill>
              </a:rPr>
              <a:t>Ο/η Βοηθός υπάλληλος πρέπει να είναι διαφορετικό πρόσωπο κάθε φορά.</a:t>
            </a:r>
          </a:p>
          <a:p>
            <a:pPr marL="806400" indent="-432000">
              <a:lnSpc>
                <a:spcPct val="120000"/>
              </a:lnSpc>
              <a:spcBef>
                <a:spcPts val="3000"/>
              </a:spcBef>
              <a:buClr>
                <a:srgbClr val="2F7788"/>
              </a:buClr>
              <a:buSzPct val="120000"/>
              <a:buFont typeface="Arial" panose="020B0604020202020204" pitchFamily="34" charset="0"/>
              <a:buChar char="•"/>
            </a:pPr>
            <a:r>
              <a:rPr lang="el-GR" sz="3500" kern="0" spc="0" dirty="0">
                <a:solidFill>
                  <a:srgbClr val="2F7788"/>
                </a:solidFill>
              </a:rPr>
              <a:t>Ο/η εκλογέας με φυσική ανικανότητα μπορεί να συνοδεύεται μέχρι την είσοδο του εκλογικού κέντρου. Από την είσοδο και μετά αναλαμβάνει ο/η </a:t>
            </a:r>
            <a:r>
              <a:rPr lang="el-GR" sz="3500" kern="0" spc="0" dirty="0" err="1">
                <a:solidFill>
                  <a:srgbClr val="2F7788"/>
                </a:solidFill>
              </a:rPr>
              <a:t>Προεδρεύων</a:t>
            </a:r>
            <a:r>
              <a:rPr lang="el-GR" sz="3500" kern="0" spc="0" dirty="0">
                <a:solidFill>
                  <a:srgbClr val="2F7788"/>
                </a:solidFill>
              </a:rPr>
              <a:t> υπάλληλος.</a:t>
            </a:r>
          </a:p>
        </p:txBody>
      </p:sp>
    </p:spTree>
    <p:extLst>
      <p:ext uri="{BB962C8B-B14F-4D97-AF65-F5344CB8AC3E}">
        <p14:creationId xmlns:p14="http://schemas.microsoft.com/office/powerpoint/2010/main" val="7552319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ΕΓΚΥΡΑ ΨΗΦΟΔΕΛΤΙΑ</a:t>
            </a:r>
          </a:p>
        </p:txBody>
      </p:sp>
      <p:sp>
        <p:nvSpPr>
          <p:cNvPr id="4" name="Subtitle here">
            <a:extLst>
              <a:ext uri="{FF2B5EF4-FFF2-40B4-BE49-F238E27FC236}">
                <a16:creationId xmlns:a16="http://schemas.microsoft.com/office/drawing/2014/main" xmlns="" id="{B22EB1ED-346D-8A67-EB02-DC9655974DFC}"/>
              </a:ext>
            </a:extLst>
          </p:cNvPr>
          <p:cNvSpPr txBox="1"/>
          <p:nvPr/>
        </p:nvSpPr>
        <p:spPr>
          <a:xfrm>
            <a:off x="3766457" y="2987909"/>
            <a:ext cx="19833772" cy="640566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600"/>
              </a:spcBef>
              <a:buClr>
                <a:srgbClr val="2F7788"/>
              </a:buClr>
              <a:buSzPct val="120000"/>
              <a:buFont typeface="Arial" panose="020B0604020202020204" pitchFamily="34" charset="0"/>
              <a:buChar char="•"/>
            </a:pPr>
            <a:r>
              <a:rPr lang="el-GR" sz="4000" i="0" kern="0" spc="0" dirty="0">
                <a:solidFill>
                  <a:srgbClr val="5E5E5E"/>
                </a:solidFill>
              </a:rPr>
              <a:t>Φέρουν στο εξωτερικό τους μέρος την </a:t>
            </a:r>
            <a:r>
              <a:rPr lang="el-GR" sz="4000" b="1" i="0" kern="0" spc="0" dirty="0">
                <a:solidFill>
                  <a:srgbClr val="E38C19"/>
                </a:solidFill>
              </a:rPr>
              <a:t>επίσημη σφραγίδα.</a:t>
            </a:r>
          </a:p>
          <a:p>
            <a:pPr marL="432000" indent="-432000">
              <a:lnSpc>
                <a:spcPct val="120000"/>
              </a:lnSpc>
              <a:spcBef>
                <a:spcPts val="3600"/>
              </a:spcBef>
              <a:buClr>
                <a:srgbClr val="2F7788"/>
              </a:buClr>
              <a:buSzPct val="120000"/>
              <a:buFont typeface="Arial" panose="020B0604020202020204" pitchFamily="34" charset="0"/>
              <a:buChar char="•"/>
            </a:pPr>
            <a:r>
              <a:rPr lang="el-GR" sz="4000" i="0" kern="0" spc="0" dirty="0">
                <a:solidFill>
                  <a:srgbClr val="5E5E5E"/>
                </a:solidFill>
              </a:rPr>
              <a:t>Φέρουν </a:t>
            </a:r>
            <a:r>
              <a:rPr lang="el-GR" sz="4000" b="1" i="0" kern="0" spc="0" dirty="0">
                <a:solidFill>
                  <a:srgbClr val="E38C19"/>
                </a:solidFill>
              </a:rPr>
              <a:t>ένα από τα σημεία:</a:t>
            </a:r>
            <a:r>
              <a:rPr lang="en-US" sz="4000" i="0" kern="0" spc="0" dirty="0">
                <a:solidFill>
                  <a:srgbClr val="5E5E5E"/>
                </a:solidFill>
              </a:rPr>
              <a:t/>
            </a:r>
            <a:br>
              <a:rPr lang="en-US" sz="4000" i="0" kern="0" spc="0" dirty="0">
                <a:solidFill>
                  <a:srgbClr val="5E5E5E"/>
                </a:solidFill>
              </a:rPr>
            </a:br>
            <a:r>
              <a:rPr lang="en-US" sz="4000" i="0" kern="0" spc="0" dirty="0">
                <a:solidFill>
                  <a:srgbClr val="5E5E5E"/>
                </a:solidFill>
              </a:rPr>
              <a:t/>
            </a:r>
            <a:br>
              <a:rPr lang="en-US" sz="4000" i="0" kern="0" spc="0" dirty="0">
                <a:solidFill>
                  <a:srgbClr val="5E5E5E"/>
                </a:solidFill>
              </a:rPr>
            </a:br>
            <a:r>
              <a:rPr lang="en-US" sz="4000" i="0" kern="0" spc="0" dirty="0">
                <a:solidFill>
                  <a:srgbClr val="5E5E5E"/>
                </a:solidFill>
              </a:rPr>
              <a:t/>
            </a:r>
            <a:br>
              <a:rPr lang="en-US" sz="4000" i="0" kern="0" spc="0" dirty="0">
                <a:solidFill>
                  <a:srgbClr val="5E5E5E"/>
                </a:solidFill>
              </a:rPr>
            </a:br>
            <a:r>
              <a:rPr lang="en-US" sz="4000" i="0" kern="0" spc="0" dirty="0">
                <a:solidFill>
                  <a:srgbClr val="5E5E5E"/>
                </a:solidFill>
              </a:rPr>
              <a:t/>
            </a:r>
            <a:br>
              <a:rPr lang="en-US" sz="4000" i="0" kern="0" spc="0" dirty="0">
                <a:solidFill>
                  <a:srgbClr val="5E5E5E"/>
                </a:solidFill>
              </a:rPr>
            </a:br>
            <a:r>
              <a:rPr lang="el-GR" sz="4000" i="0" kern="0" spc="0" dirty="0">
                <a:solidFill>
                  <a:srgbClr val="5E5E5E"/>
                </a:solidFill>
              </a:rPr>
              <a:t>ή οποιοδήποτε άλλο σημείο που προσομοιάζει με αυτά, </a:t>
            </a:r>
            <a:r>
              <a:rPr lang="el-GR" sz="4000" b="1" i="0" kern="0" spc="0" dirty="0">
                <a:solidFill>
                  <a:srgbClr val="E38C19"/>
                </a:solidFill>
              </a:rPr>
              <a:t>με πέννα χρώματος </a:t>
            </a:r>
            <a:r>
              <a:rPr lang="en-US" sz="4000" b="1" i="0" kern="0" spc="0" dirty="0">
                <a:solidFill>
                  <a:srgbClr val="E38C19"/>
                </a:solidFill>
              </a:rPr>
              <a:t/>
            </a:r>
            <a:br>
              <a:rPr lang="en-US" sz="4000" b="1" i="0" kern="0" spc="0" dirty="0">
                <a:solidFill>
                  <a:srgbClr val="E38C19"/>
                </a:solidFill>
              </a:rPr>
            </a:br>
            <a:r>
              <a:rPr lang="el-GR" sz="4000" b="1" i="0" kern="0" spc="0" dirty="0">
                <a:solidFill>
                  <a:srgbClr val="E38C19"/>
                </a:solidFill>
              </a:rPr>
              <a:t>μπλε ή μαύρου, μέσα στο ορθογώνιο </a:t>
            </a:r>
            <a:r>
              <a:rPr lang="el-GR" sz="4000" i="0" kern="0" spc="0" dirty="0">
                <a:solidFill>
                  <a:srgbClr val="5E5E5E"/>
                </a:solidFill>
              </a:rPr>
              <a:t>που βρίσκεται κάτω από τη φωτογραφία </a:t>
            </a:r>
            <a:r>
              <a:rPr lang="en-US" sz="4000" i="0" kern="0" spc="0" dirty="0">
                <a:solidFill>
                  <a:srgbClr val="5E5E5E"/>
                </a:solidFill>
              </a:rPr>
              <a:t/>
            </a:r>
            <a:br>
              <a:rPr lang="en-US" sz="4000" i="0" kern="0" spc="0" dirty="0">
                <a:solidFill>
                  <a:srgbClr val="5E5E5E"/>
                </a:solidFill>
              </a:rPr>
            </a:br>
            <a:r>
              <a:rPr lang="el-GR" sz="4000" i="0" kern="0" spc="0" dirty="0">
                <a:solidFill>
                  <a:srgbClr val="5E5E5E"/>
                </a:solidFill>
              </a:rPr>
              <a:t>του υποψηφίου.</a:t>
            </a:r>
          </a:p>
        </p:txBody>
      </p:sp>
      <p:pic>
        <p:nvPicPr>
          <p:cNvPr id="6" name="Picture 5" descr="Icon&#10;&#10;Description automatically generated">
            <a:extLst>
              <a:ext uri="{FF2B5EF4-FFF2-40B4-BE49-F238E27FC236}">
                <a16:creationId xmlns:a16="http://schemas.microsoft.com/office/drawing/2014/main" xmlns="" id="{A45A711C-9D59-B3B9-ECC0-20E5980E3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688" y="5201994"/>
            <a:ext cx="5853254" cy="1670735"/>
          </a:xfrm>
          <a:prstGeom prst="rect">
            <a:avLst/>
          </a:prstGeom>
        </p:spPr>
      </p:pic>
    </p:spTree>
    <p:extLst>
      <p:ext uri="{BB962C8B-B14F-4D97-AF65-F5344CB8AC3E}">
        <p14:creationId xmlns:p14="http://schemas.microsoft.com/office/powerpoint/2010/main" val="3481458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ΑΚΥΡΑ ΨΗΦΟΔΕΛΤΙΑ</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3766457" y="2987909"/>
            <a:ext cx="19833772" cy="649107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3500" b="1" i="0" kern="0" spc="0" dirty="0">
                <a:solidFill>
                  <a:srgbClr val="E38C19"/>
                </a:solidFill>
              </a:rPr>
              <a:t>Ο/η </a:t>
            </a:r>
            <a:r>
              <a:rPr lang="el-GR" sz="3500" b="1" i="0" kern="0" spc="0" dirty="0" err="1">
                <a:solidFill>
                  <a:srgbClr val="E38C19"/>
                </a:solidFill>
              </a:rPr>
              <a:t>Προεδρεύων</a:t>
            </a:r>
            <a:r>
              <a:rPr lang="el-GR" sz="3500" b="1" i="0" kern="0" spc="0" dirty="0">
                <a:solidFill>
                  <a:srgbClr val="E38C19"/>
                </a:solidFill>
              </a:rPr>
              <a:t> υπάλληλος απορρίπτει ως άκυρο οποιοδήποτε ψηφοδέλτιο:</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Δεν φέρει την </a:t>
            </a:r>
            <a:r>
              <a:rPr lang="el-GR" sz="3500" b="1" kern="0" dirty="0">
                <a:solidFill>
                  <a:srgbClr val="2F7788"/>
                </a:solidFill>
                <a:latin typeface="Arial" panose="020B0604020202020204"/>
                <a:cs typeface="Arial" panose="020B0604020202020204"/>
                <a:sym typeface="Arial" panose="020B0604020202020204"/>
              </a:rPr>
              <a:t>επίσημη σφραγίδα.</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Στο οποίο ο/η εκλογέας έχει ψηφίσει </a:t>
            </a:r>
            <a:r>
              <a:rPr lang="el-GR" sz="3500" b="1" kern="0" dirty="0">
                <a:solidFill>
                  <a:srgbClr val="2F7788"/>
                </a:solidFill>
                <a:latin typeface="Arial" panose="020B0604020202020204"/>
                <a:cs typeface="Arial" panose="020B0604020202020204"/>
                <a:sym typeface="Arial" panose="020B0604020202020204"/>
              </a:rPr>
              <a:t>περισσότερους από έναν/μια υποψηφίους/</a:t>
            </a:r>
            <a:r>
              <a:rPr lang="el-GR" sz="3500" b="1" kern="0" dirty="0" err="1">
                <a:solidFill>
                  <a:srgbClr val="2F7788"/>
                </a:solidFill>
                <a:latin typeface="Arial" panose="020B0604020202020204"/>
                <a:cs typeface="Arial" panose="020B0604020202020204"/>
                <a:sym typeface="Arial" panose="020B0604020202020204"/>
              </a:rPr>
              <a:t>ες</a:t>
            </a:r>
            <a:r>
              <a:rPr lang="el-GR" sz="3500" b="1" kern="0" dirty="0">
                <a:solidFill>
                  <a:srgbClr val="2F7788"/>
                </a:solidFill>
                <a:latin typeface="Arial" panose="020B0604020202020204"/>
                <a:cs typeface="Arial" panose="020B0604020202020204"/>
                <a:sym typeface="Arial" panose="020B0604020202020204"/>
              </a:rPr>
              <a:t>.</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Που περιέχει οποιοδήποτε γράμμα ή σημείο με το οποίο μπορεί να διαπιστωθεί </a:t>
            </a:r>
            <a:br>
              <a:rPr lang="el-GR"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η </a:t>
            </a:r>
            <a:r>
              <a:rPr lang="el-GR" sz="3500" b="1" kern="0" dirty="0">
                <a:solidFill>
                  <a:srgbClr val="2F7788"/>
                </a:solidFill>
                <a:latin typeface="Arial" panose="020B0604020202020204"/>
                <a:cs typeface="Arial" panose="020B0604020202020204"/>
                <a:sym typeface="Arial" panose="020B0604020202020204"/>
              </a:rPr>
              <a:t>ταυτότητα του/της εκλογέα.</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Από το οποίο </a:t>
            </a:r>
            <a:r>
              <a:rPr lang="el-GR" sz="3500" b="1" kern="0" dirty="0">
                <a:solidFill>
                  <a:srgbClr val="2F7788"/>
                </a:solidFill>
                <a:latin typeface="Arial" panose="020B0604020202020204"/>
                <a:cs typeface="Arial" panose="020B0604020202020204"/>
                <a:sym typeface="Arial" panose="020B0604020202020204"/>
              </a:rPr>
              <a:t>ελλείπει</a:t>
            </a:r>
            <a:r>
              <a:rPr lang="el-GR" sz="3500" kern="0" dirty="0">
                <a:solidFill>
                  <a:srgbClr val="5E5E5E"/>
                </a:solidFill>
                <a:latin typeface="Arial" panose="020B0604020202020204"/>
                <a:cs typeface="Arial" panose="020B0604020202020204"/>
                <a:sym typeface="Arial" panose="020B0604020202020204"/>
              </a:rPr>
              <a:t> οποιοδήποτε ουσιώδες μέρος του ή το οποίο είναι ασυμπλήρωτο.</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Αν είναι αδύνατη η </a:t>
            </a:r>
            <a:r>
              <a:rPr lang="el-GR" sz="3500" b="1" kern="0" dirty="0">
                <a:solidFill>
                  <a:srgbClr val="2F7788"/>
                </a:solidFill>
                <a:latin typeface="Arial" panose="020B0604020202020204"/>
                <a:cs typeface="Arial" panose="020B0604020202020204"/>
                <a:sym typeface="Arial" panose="020B0604020202020204"/>
              </a:rPr>
              <a:t>εξακρίβωση</a:t>
            </a:r>
            <a:r>
              <a:rPr lang="el-GR" sz="3500" kern="0" dirty="0">
                <a:solidFill>
                  <a:srgbClr val="5E5E5E"/>
                </a:solidFill>
                <a:latin typeface="Arial" panose="020B0604020202020204"/>
                <a:cs typeface="Arial" panose="020B0604020202020204"/>
                <a:sym typeface="Arial" panose="020B0604020202020204"/>
              </a:rPr>
              <a:t> της θέλησης του/της εκλογέα.</a:t>
            </a:r>
          </a:p>
        </p:txBody>
      </p:sp>
    </p:spTree>
    <p:extLst>
      <p:ext uri="{BB962C8B-B14F-4D97-AF65-F5344CB8AC3E}">
        <p14:creationId xmlns:p14="http://schemas.microsoft.com/office/powerpoint/2010/main" val="2692654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ΑΚΥΡΑ ΨΗΦΟΔΕΛΤΙΑ</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3766457" y="2397252"/>
            <a:ext cx="19833772" cy="766062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Το </a:t>
            </a:r>
            <a:r>
              <a:rPr lang="el-GR" sz="3500" b="1" kern="0" dirty="0">
                <a:solidFill>
                  <a:srgbClr val="2F7788"/>
                </a:solidFill>
                <a:latin typeface="Arial" panose="020B0604020202020204"/>
                <a:cs typeface="Arial" panose="020B0604020202020204"/>
                <a:sym typeface="Arial" panose="020B0604020202020204"/>
              </a:rPr>
              <a:t>λευκό ψηφοδέλτιο </a:t>
            </a:r>
            <a:r>
              <a:rPr lang="el-GR" sz="3500" kern="0" dirty="0">
                <a:solidFill>
                  <a:srgbClr val="5E5E5E"/>
                </a:solidFill>
                <a:latin typeface="Arial" panose="020B0604020202020204"/>
                <a:cs typeface="Arial" panose="020B0604020202020204"/>
                <a:sym typeface="Arial" panose="020B0604020202020204"/>
              </a:rPr>
              <a:t>είναι άκυρο γιατί είναι αδύνατο να εξακριβωθεί η θέληση του/της εκλογέα, αλλά καταμετράται και καταγράφεται χωριστά από τα υπόλοιπα άκυρα ψηφοδέλτια,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για στατιστικούς λόγους.</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Στο οποίο ο/η εκλογέας έχει ψηφίσει με </a:t>
            </a:r>
            <a:r>
              <a:rPr lang="el-GR" sz="3500" b="1" kern="0" dirty="0">
                <a:solidFill>
                  <a:srgbClr val="2F7788"/>
                </a:solidFill>
                <a:latin typeface="Arial" panose="020B0604020202020204"/>
                <a:cs typeface="Arial" panose="020B0604020202020204"/>
                <a:sym typeface="Arial" panose="020B0604020202020204"/>
              </a:rPr>
              <a:t>πέννα οιουδήποτε άλλου χρώματος </a:t>
            </a:r>
            <a:r>
              <a:rPr lang="el-GR" sz="3500" kern="0" dirty="0">
                <a:solidFill>
                  <a:srgbClr val="5E5E5E"/>
                </a:solidFill>
                <a:latin typeface="Arial" panose="020B0604020202020204"/>
                <a:cs typeface="Arial" panose="020B0604020202020204"/>
                <a:sym typeface="Arial" panose="020B0604020202020204"/>
              </a:rPr>
              <a:t>εκτός από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τις πέννες χρώματος μπλε ή μαύρου, που διατίθενται για τον σκοπό αυτό.</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Στο οποίο ο/η εκλογέας έχει ψηφίσει πάνω στο πρόσωπο του υποψηφίου ή στο έμβλημα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ή σε οποιοδήποτε άλλο σημείο, </a:t>
            </a:r>
            <a:r>
              <a:rPr lang="el-GR" sz="3500" b="1" kern="0" dirty="0">
                <a:solidFill>
                  <a:srgbClr val="2F7788"/>
                </a:solidFill>
                <a:latin typeface="Arial" panose="020B0604020202020204"/>
                <a:cs typeface="Arial" panose="020B0604020202020204"/>
                <a:sym typeface="Arial" panose="020B0604020202020204"/>
              </a:rPr>
              <a:t>εκτός από τον χώρο μέσα στη στήλη </a:t>
            </a:r>
            <a:r>
              <a:rPr lang="el-GR" sz="3500" kern="0" dirty="0">
                <a:solidFill>
                  <a:srgbClr val="5E5E5E"/>
                </a:solidFill>
                <a:latin typeface="Arial" panose="020B0604020202020204"/>
                <a:cs typeface="Arial" panose="020B0604020202020204"/>
                <a:sym typeface="Arial" panose="020B0604020202020204"/>
              </a:rPr>
              <a:t>που βρίσκεται κάτω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από τη φωτογραφία του υποψηφίου της εκλογής του/της.</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Στο οποίο ο/η εκλογέας σημείωσε </a:t>
            </a:r>
            <a:r>
              <a:rPr lang="el-GR" sz="3500" b="1" kern="0" dirty="0">
                <a:solidFill>
                  <a:srgbClr val="2F7788"/>
                </a:solidFill>
                <a:latin typeface="Arial" panose="020B0604020202020204"/>
                <a:cs typeface="Arial" panose="020B0604020202020204"/>
                <a:sym typeface="Arial" panose="020B0604020202020204"/>
              </a:rPr>
              <a:t>οποιοδήποτε άλλο σημείο ή γράμμα ή αριθμό,</a:t>
            </a:r>
            <a:r>
              <a:rPr lang="el-GR" sz="3500" kern="0" dirty="0">
                <a:solidFill>
                  <a:srgbClr val="5E5E5E"/>
                </a:solidFill>
                <a:latin typeface="Arial" panose="020B0604020202020204"/>
                <a:cs typeface="Arial" panose="020B0604020202020204"/>
                <a:sym typeface="Arial" panose="020B0604020202020204"/>
              </a:rPr>
              <a:t> εκτός από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τα καθοριζόμενα σημεία </a:t>
            </a:r>
            <a:r>
              <a:rPr lang="en-US" sz="3500" kern="0" dirty="0">
                <a:solidFill>
                  <a:srgbClr val="5E5E5E"/>
                </a:solidFill>
                <a:latin typeface="Arial" panose="020B0604020202020204"/>
                <a:cs typeface="Arial" panose="020B0604020202020204"/>
                <a:sym typeface="Arial" panose="020B0604020202020204"/>
              </a:rPr>
              <a:t>«x»</a:t>
            </a:r>
            <a:r>
              <a:rPr lang="el-GR" sz="3500" kern="0" dirty="0">
                <a:solidFill>
                  <a:srgbClr val="5E5E5E"/>
                </a:solidFill>
                <a:latin typeface="Arial" panose="020B0604020202020204"/>
                <a:cs typeface="Arial" panose="020B0604020202020204"/>
                <a:sym typeface="Arial" panose="020B0604020202020204"/>
              </a:rPr>
              <a:t>, «+», «✓». </a:t>
            </a:r>
          </a:p>
        </p:txBody>
      </p:sp>
    </p:spTree>
    <p:extLst>
      <p:ext uri="{BB962C8B-B14F-4D97-AF65-F5344CB8AC3E}">
        <p14:creationId xmlns:p14="http://schemas.microsoft.com/office/powerpoint/2010/main" val="2847113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ΕΙΔΙΚΕΣ ΠΕΡΙΠΤΩΣΕΙΣ</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3766457" y="3619275"/>
            <a:ext cx="19833772" cy="469057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3500" b="1" i="0" kern="0" spc="0" dirty="0">
                <a:solidFill>
                  <a:srgbClr val="E38C19"/>
                </a:solidFill>
              </a:rPr>
              <a:t>Τυχόν προέκταση της γραμμής ή των γραμμών των σημείων </a:t>
            </a:r>
            <a:r>
              <a:rPr lang="en-US" sz="3500" b="1" i="0" kern="0" spc="0" dirty="0">
                <a:solidFill>
                  <a:srgbClr val="E38C19"/>
                </a:solidFill>
              </a:rPr>
              <a:t>«x»</a:t>
            </a:r>
            <a:r>
              <a:rPr lang="el-GR" sz="3500" b="1" i="0" kern="0" spc="0" dirty="0">
                <a:solidFill>
                  <a:srgbClr val="E38C19"/>
                </a:solidFill>
              </a:rPr>
              <a:t>, «+», «✓» στο διπλανό ορθογώνιο, δεν καθιστά το ψηφοδέλτιο άκυρο, νοουμένου ότι:</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Το </a:t>
            </a:r>
            <a:r>
              <a:rPr lang="el-GR" sz="3500" b="1" kern="0" dirty="0">
                <a:solidFill>
                  <a:srgbClr val="2F7788"/>
                </a:solidFill>
                <a:latin typeface="Arial" panose="020B0604020202020204"/>
                <a:cs typeface="Arial" panose="020B0604020202020204"/>
                <a:sym typeface="Arial" panose="020B0604020202020204"/>
              </a:rPr>
              <a:t>κέντρο βάρους του σημείου ψήφισης </a:t>
            </a:r>
            <a:r>
              <a:rPr lang="el-GR" sz="3500" kern="0" dirty="0">
                <a:solidFill>
                  <a:srgbClr val="5E5E5E"/>
                </a:solidFill>
                <a:latin typeface="Arial" panose="020B0604020202020204"/>
                <a:cs typeface="Arial" panose="020B0604020202020204"/>
                <a:sym typeface="Arial" panose="020B0604020202020204"/>
              </a:rPr>
              <a:t>βρίσκεται μέσα στο ορθογώνιο του/της υποψηφίου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της προτίμησης του/της εκλογέα.</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Ο </a:t>
            </a:r>
            <a:r>
              <a:rPr lang="el-GR" sz="3500" b="1" kern="0" dirty="0">
                <a:solidFill>
                  <a:srgbClr val="2F7788"/>
                </a:solidFill>
                <a:latin typeface="Arial" panose="020B0604020202020204"/>
                <a:cs typeface="Arial" panose="020B0604020202020204"/>
                <a:sym typeface="Arial" panose="020B0604020202020204"/>
              </a:rPr>
              <a:t>βαθμός προέκτασης στο διπλανό ορθογώνιο </a:t>
            </a:r>
            <a:r>
              <a:rPr lang="el-GR" sz="3500" kern="0" dirty="0">
                <a:solidFill>
                  <a:srgbClr val="5E5E5E"/>
                </a:solidFill>
                <a:latin typeface="Arial" panose="020B0604020202020204"/>
                <a:cs typeface="Arial" panose="020B0604020202020204"/>
                <a:sym typeface="Arial" panose="020B0604020202020204"/>
              </a:rPr>
              <a:t>είναι μικρότερος της έκτασης του σημείου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που βρίσκεται μέσα στο ορθογώνιο του/της υποψηφίου της προτίμησης του/της εκλογέα.</a:t>
            </a:r>
          </a:p>
        </p:txBody>
      </p:sp>
    </p:spTree>
    <p:extLst>
      <p:ext uri="{BB962C8B-B14F-4D97-AF65-F5344CB8AC3E}">
        <p14:creationId xmlns:p14="http://schemas.microsoft.com/office/powerpoint/2010/main" val="3885377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ΔΙΑΛΟΓΗ ΚΑΙ ΚΑΤΑΜΕΤΡΗΣΗ ΤΩΝ ΨΗΦΩΝ</a:t>
            </a:r>
          </a:p>
        </p:txBody>
      </p:sp>
      <p:sp>
        <p:nvSpPr>
          <p:cNvPr id="4" name="Subtitle here">
            <a:extLst>
              <a:ext uri="{FF2B5EF4-FFF2-40B4-BE49-F238E27FC236}">
                <a16:creationId xmlns:a16="http://schemas.microsoft.com/office/drawing/2014/main" xmlns="" id="{6CBFF2F4-B515-BCF6-5FB3-2E336E5E603A}"/>
              </a:ext>
            </a:extLst>
          </p:cNvPr>
          <p:cNvSpPr txBox="1"/>
          <p:nvPr/>
        </p:nvSpPr>
        <p:spPr>
          <a:xfrm>
            <a:off x="3766457" y="2832540"/>
            <a:ext cx="19833772" cy="701429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Η διαλογή και καταμέτρηση των ψήφων θα γίνει </a:t>
            </a:r>
            <a:r>
              <a:rPr lang="el-GR" sz="3500" b="1" kern="0" dirty="0">
                <a:solidFill>
                  <a:srgbClr val="2F7788"/>
                </a:solidFill>
                <a:latin typeface="Arial" panose="020B0604020202020204"/>
                <a:cs typeface="Arial" panose="020B0604020202020204"/>
                <a:sym typeface="Arial" panose="020B0604020202020204"/>
              </a:rPr>
              <a:t>στα ίδια τα εκλογικά κέντρα</a:t>
            </a:r>
            <a:r>
              <a:rPr lang="el-GR" sz="3500" kern="0" dirty="0">
                <a:solidFill>
                  <a:srgbClr val="5E5E5E"/>
                </a:solidFill>
                <a:latin typeface="Arial" panose="020B0604020202020204"/>
                <a:cs typeface="Arial" panose="020B0604020202020204"/>
                <a:sym typeface="Arial" panose="020B0604020202020204"/>
              </a:rPr>
              <a:t>, αμέσως μετά τη λήξη της ψηφοφορίας.</a:t>
            </a:r>
          </a:p>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Επιτρέπεται η παρουσία των υποψηφίων ή αντιπροσώπων τους,</a:t>
            </a:r>
            <a:r>
              <a:rPr lang="el-GR" sz="3500" kern="0" dirty="0">
                <a:solidFill>
                  <a:srgbClr val="5E5E5E"/>
                </a:solidFill>
                <a:latin typeface="Arial" panose="020B0604020202020204"/>
                <a:cs typeface="Arial" panose="020B0604020202020204"/>
                <a:sym typeface="Arial" panose="020B0604020202020204"/>
              </a:rPr>
              <a:t> αλλά όχι η εμπλοκή τους με τα ψηφοδέλτια.</a:t>
            </a:r>
          </a:p>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Δεν επιτρέπεται </a:t>
            </a:r>
            <a:r>
              <a:rPr lang="el-GR" sz="3500" kern="0" dirty="0">
                <a:solidFill>
                  <a:srgbClr val="5E5E5E"/>
                </a:solidFill>
                <a:latin typeface="Arial" panose="020B0604020202020204"/>
                <a:cs typeface="Arial" panose="020B0604020202020204"/>
                <a:sym typeface="Arial" panose="020B0604020202020204"/>
              </a:rPr>
              <a:t>στους/στις αντιπροσώπους </a:t>
            </a:r>
            <a:r>
              <a:rPr lang="el-GR" sz="3500" b="1" kern="0" dirty="0">
                <a:solidFill>
                  <a:srgbClr val="2F7788"/>
                </a:solidFill>
                <a:latin typeface="Arial" panose="020B0604020202020204"/>
                <a:cs typeface="Arial" panose="020B0604020202020204"/>
                <a:sym typeface="Arial" panose="020B0604020202020204"/>
              </a:rPr>
              <a:t>να φέρουν πέννες ή άλλα είδη γραφικής ύλης, </a:t>
            </a:r>
            <a:r>
              <a:rPr lang="en-US" sz="3500" b="1" kern="0" dirty="0">
                <a:solidFill>
                  <a:srgbClr val="2F7788"/>
                </a:solidFill>
                <a:latin typeface="Arial" panose="020B0604020202020204"/>
                <a:cs typeface="Arial" panose="020B0604020202020204"/>
                <a:sym typeface="Arial" panose="020B0604020202020204"/>
              </a:rPr>
              <a:t/>
            </a:r>
            <a:br>
              <a:rPr lang="en-US" sz="3500" b="1" kern="0" dirty="0">
                <a:solidFill>
                  <a:srgbClr val="2F7788"/>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ή να παίρνουν οποιεσδήποτε </a:t>
            </a:r>
            <a:r>
              <a:rPr lang="el-GR" sz="3500" b="1" kern="0" dirty="0">
                <a:solidFill>
                  <a:srgbClr val="2F7788"/>
                </a:solidFill>
                <a:latin typeface="Arial" panose="020B0604020202020204"/>
                <a:cs typeface="Arial" panose="020B0604020202020204"/>
                <a:sym typeface="Arial" panose="020B0604020202020204"/>
              </a:rPr>
              <a:t>σημειώσεις</a:t>
            </a:r>
            <a:r>
              <a:rPr lang="el-GR" sz="3500" kern="0" dirty="0">
                <a:solidFill>
                  <a:srgbClr val="5E5E5E"/>
                </a:solidFill>
                <a:latin typeface="Arial" panose="020B0604020202020204"/>
                <a:cs typeface="Arial" panose="020B0604020202020204"/>
                <a:sym typeface="Arial" panose="020B0604020202020204"/>
              </a:rPr>
              <a:t> κατά τη διαλογή των ψήφων. Μετά το πέρας της διαδικασίας θα έχουν τη δυνατότητα, αν το επιθυμούν, να καταγράψουν τα αποτελέσματα.</a:t>
            </a:r>
          </a:p>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Δεν επιτρέπεται η είσοδος οποιουδήποτε μη εξουσιοδοτημένου προσώπου στο εκλογικό κέντρο, ούτε των ΜΜΕ.</a:t>
            </a:r>
          </a:p>
        </p:txBody>
      </p:sp>
    </p:spTree>
    <p:extLst>
      <p:ext uri="{BB962C8B-B14F-4D97-AF65-F5344CB8AC3E}">
        <p14:creationId xmlns:p14="http://schemas.microsoft.com/office/powerpoint/2010/main" val="568869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ΗΛΕΚΤΡΟΝΙΚΕΣ ΥΠΗΡΕΣΙΕΣ</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4605251" y="2120345"/>
            <a:ext cx="17255289" cy="8353121"/>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Υπηρεσία </a:t>
            </a:r>
            <a:r>
              <a:rPr lang="el-GR" sz="3500" b="1" i="0" kern="0" spc="0" dirty="0">
                <a:solidFill>
                  <a:srgbClr val="2F7788"/>
                </a:solidFill>
              </a:rPr>
              <a:t>ηλεκτρονικής</a:t>
            </a:r>
            <a:r>
              <a:rPr lang="el-GR" sz="3500" i="0" kern="0" spc="0" dirty="0">
                <a:solidFill>
                  <a:srgbClr val="5E5E5E"/>
                </a:solidFill>
              </a:rPr>
              <a:t> υποβολής αίτησης για </a:t>
            </a:r>
            <a:r>
              <a:rPr lang="el-GR" sz="3500" b="1" i="0" kern="0" spc="0" dirty="0">
                <a:solidFill>
                  <a:srgbClr val="2F7788"/>
                </a:solidFill>
              </a:rPr>
              <a:t>εγγραφή στον εκλογικό κατάλογο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(για ηλικίες 18</a:t>
            </a:r>
            <a:r>
              <a:rPr lang="en-US" sz="3500" i="0" kern="0" spc="0" dirty="0">
                <a:solidFill>
                  <a:srgbClr val="5E5E5E"/>
                </a:solidFill>
              </a:rPr>
              <a:t> </a:t>
            </a:r>
            <a:r>
              <a:rPr lang="el-GR" sz="3500" i="0" kern="0" spc="0" dirty="0">
                <a:solidFill>
                  <a:srgbClr val="5E5E5E"/>
                </a:solidFill>
              </a:rPr>
              <a:t>-</a:t>
            </a:r>
            <a:r>
              <a:rPr lang="en-US" sz="3500" i="0" kern="0" spc="0" dirty="0">
                <a:solidFill>
                  <a:srgbClr val="5E5E5E"/>
                </a:solidFill>
              </a:rPr>
              <a:t> </a:t>
            </a:r>
            <a:r>
              <a:rPr lang="el-GR" sz="3500" i="0" kern="0" spc="0" dirty="0">
                <a:solidFill>
                  <a:srgbClr val="5E5E5E"/>
                </a:solidFill>
              </a:rPr>
              <a:t>25)</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Υπηρεσία </a:t>
            </a:r>
            <a:r>
              <a:rPr lang="el-GR" sz="3500" b="1" i="0" kern="0" spc="0" dirty="0">
                <a:solidFill>
                  <a:srgbClr val="2F7788"/>
                </a:solidFill>
              </a:rPr>
              <a:t>ηλεκτρονικής υποβολής δήλωσης </a:t>
            </a:r>
            <a:r>
              <a:rPr lang="el-GR" sz="3500" i="0" kern="0" spc="0" dirty="0">
                <a:solidFill>
                  <a:srgbClr val="5E5E5E"/>
                </a:solidFill>
              </a:rPr>
              <a:t>για άσκηση του εκλογικού δικαιώματος </a:t>
            </a:r>
            <a:r>
              <a:rPr lang="el-GR" sz="3500" b="1" i="0" kern="0" spc="0" dirty="0">
                <a:solidFill>
                  <a:srgbClr val="2F7788"/>
                </a:solidFill>
              </a:rPr>
              <a:t>σε πόλεις του εξωτερικού</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Υπηρεσία </a:t>
            </a:r>
            <a:r>
              <a:rPr lang="el-GR" sz="3500" b="1" i="0" kern="0" spc="0" dirty="0">
                <a:solidFill>
                  <a:srgbClr val="2F7788"/>
                </a:solidFill>
              </a:rPr>
              <a:t>ηλεκτρονικής</a:t>
            </a:r>
            <a:r>
              <a:rPr lang="el-GR" sz="3500" i="0" kern="0" spc="0" dirty="0">
                <a:solidFill>
                  <a:srgbClr val="5E5E5E"/>
                </a:solidFill>
              </a:rPr>
              <a:t> υποβολής δήλωσης ενδιαφέροντος για </a:t>
            </a:r>
            <a:r>
              <a:rPr lang="el-GR" sz="3500" b="1" i="0" kern="0" spc="0" dirty="0">
                <a:solidFill>
                  <a:srgbClr val="2F7788"/>
                </a:solidFill>
              </a:rPr>
              <a:t>στελέχωση εκλογικών κέντρων</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Υπηρεσία </a:t>
            </a:r>
            <a:r>
              <a:rPr lang="el-GR" sz="3500" b="1" i="0" kern="0" spc="0" dirty="0">
                <a:solidFill>
                  <a:srgbClr val="2F7788"/>
                </a:solidFill>
              </a:rPr>
              <a:t>“Πού Ψηφίζω”</a:t>
            </a:r>
          </a:p>
          <a:p>
            <a:pPr marL="432000" indent="-432000">
              <a:lnSpc>
                <a:spcPct val="120000"/>
              </a:lnSpc>
              <a:spcBef>
                <a:spcPts val="3600"/>
              </a:spcBef>
              <a:buClr>
                <a:srgbClr val="2F7788"/>
              </a:buClr>
              <a:buSzPct val="120000"/>
              <a:buFont typeface="Arial" panose="020B0604020202020204" pitchFamily="34" charset="0"/>
              <a:buChar char="•"/>
            </a:pPr>
            <a:r>
              <a:rPr lang="el-GR" sz="3500" i="0" kern="0" spc="0" dirty="0">
                <a:solidFill>
                  <a:srgbClr val="5E5E5E"/>
                </a:solidFill>
              </a:rPr>
              <a:t>Σύστημα ενημέρωσης </a:t>
            </a:r>
            <a:r>
              <a:rPr lang="el-GR" sz="3500" i="0" kern="0" spc="0" dirty="0" err="1">
                <a:solidFill>
                  <a:srgbClr val="5E5E5E"/>
                </a:solidFill>
              </a:rPr>
              <a:t>Προεδρευόντων</a:t>
            </a:r>
            <a:r>
              <a:rPr lang="el-GR" sz="3500" i="0" kern="0" spc="0" dirty="0">
                <a:solidFill>
                  <a:srgbClr val="5E5E5E"/>
                </a:solidFill>
              </a:rPr>
              <a:t> για αποδέσμευση μετά την αποστολή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του φύλλου καταμέτρησης των ψήφων και της καταχώρισης των αποτελεσμάτων </a:t>
            </a:r>
            <a:r>
              <a:rPr lang="en-US" sz="3500" i="0" kern="0" spc="0" dirty="0">
                <a:solidFill>
                  <a:srgbClr val="5E5E5E"/>
                </a:solidFill>
              </a:rPr>
              <a:t/>
            </a:r>
            <a:br>
              <a:rPr lang="en-US" sz="3500" i="0" kern="0" spc="0" dirty="0">
                <a:solidFill>
                  <a:srgbClr val="5E5E5E"/>
                </a:solidFill>
              </a:rPr>
            </a:br>
            <a:r>
              <a:rPr lang="el-GR" sz="3500" i="0" kern="0" spc="0" dirty="0">
                <a:solidFill>
                  <a:srgbClr val="5E5E5E"/>
                </a:solidFill>
              </a:rPr>
              <a:t>στο μηχανογραφικό σύστημα</a:t>
            </a:r>
          </a:p>
        </p:txBody>
      </p:sp>
    </p:spTree>
    <p:extLst>
      <p:ext uri="{BB962C8B-B14F-4D97-AF65-F5344CB8AC3E}">
        <p14:creationId xmlns:p14="http://schemas.microsoft.com/office/powerpoint/2010/main" val="7012978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ΠΡΩΤΟΚΟΛΛΟ ΛΕΙΤΟΥΡΓΙΑΣ ΕΚΛΟΓΙΚΩΝ ΚΕΝΤΡΩΝ</a:t>
            </a:r>
          </a:p>
        </p:txBody>
      </p:sp>
      <p:pic>
        <p:nvPicPr>
          <p:cNvPr id="18" name="Picture 17" descr="A close up of a person's face&#10;&#10;Description automatically generated with low confidence">
            <a:extLst>
              <a:ext uri="{FF2B5EF4-FFF2-40B4-BE49-F238E27FC236}">
                <a16:creationId xmlns:a16="http://schemas.microsoft.com/office/drawing/2014/main" xmlns="" id="{78B03421-6CEF-DA37-8AF9-3F4B0B75D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500" y="3217170"/>
            <a:ext cx="1295695" cy="1854623"/>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xmlns="" id="{C889CCF0-7485-DD81-E669-92B15C224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155" y="6703669"/>
            <a:ext cx="1930840" cy="1308398"/>
          </a:xfrm>
          <a:prstGeom prst="rect">
            <a:avLst/>
          </a:prstGeom>
        </p:spPr>
      </p:pic>
      <p:sp>
        <p:nvSpPr>
          <p:cNvPr id="21" name="Subtitle here">
            <a:extLst>
              <a:ext uri="{FF2B5EF4-FFF2-40B4-BE49-F238E27FC236}">
                <a16:creationId xmlns:a16="http://schemas.microsoft.com/office/drawing/2014/main" xmlns="" id="{6A2D32B7-9797-BFD2-521B-28A71E4B026D}"/>
              </a:ext>
            </a:extLst>
          </p:cNvPr>
          <p:cNvSpPr txBox="1"/>
          <p:nvPr/>
        </p:nvSpPr>
        <p:spPr>
          <a:xfrm>
            <a:off x="3766457" y="2963158"/>
            <a:ext cx="19833772" cy="662957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Σε άτομα που βρίσκονται σε περιορισμό μετά από </a:t>
            </a:r>
            <a:r>
              <a:rPr lang="el-GR" sz="3500" kern="0" dirty="0" err="1">
                <a:solidFill>
                  <a:srgbClr val="5E5E5E"/>
                </a:solidFill>
                <a:latin typeface="Arial" panose="020B0604020202020204"/>
                <a:cs typeface="Arial" panose="020B0604020202020204"/>
                <a:sym typeface="Arial" panose="020B0604020202020204"/>
              </a:rPr>
              <a:t>θετικοποίησή</a:t>
            </a:r>
            <a:r>
              <a:rPr lang="el-GR" sz="3500" kern="0" dirty="0">
                <a:solidFill>
                  <a:srgbClr val="5E5E5E"/>
                </a:solidFill>
                <a:latin typeface="Arial" panose="020B0604020202020204"/>
                <a:cs typeface="Arial" panose="020B0604020202020204"/>
                <a:sym typeface="Arial" panose="020B0604020202020204"/>
              </a:rPr>
              <a:t> τους για τη νόσο </a:t>
            </a:r>
            <a:r>
              <a:rPr lang="el-GR" sz="3500" b="1" kern="0" dirty="0">
                <a:solidFill>
                  <a:srgbClr val="2F7788"/>
                </a:solidFill>
                <a:latin typeface="Arial" panose="020B0604020202020204"/>
                <a:cs typeface="Arial" panose="020B0604020202020204"/>
                <a:sym typeface="Arial" panose="020B0604020202020204"/>
              </a:rPr>
              <a:t>Covid-19</a:t>
            </a:r>
            <a:r>
              <a:rPr lang="el-GR" sz="3500" kern="0" dirty="0">
                <a:solidFill>
                  <a:srgbClr val="5E5E5E"/>
                </a:solidFill>
                <a:latin typeface="Arial" panose="020B0604020202020204"/>
                <a:cs typeface="Arial" panose="020B0604020202020204"/>
                <a:sym typeface="Arial" panose="020B0604020202020204"/>
              </a:rPr>
              <a:t>,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και είναι εγγεγραμμένα στον εκλογικό κατάλογο, θα δίδεται κατ’ εξαίρεση η δυνατότητα, κατά την ημέρα των εκλογών, όπως </a:t>
            </a:r>
            <a:r>
              <a:rPr lang="el-GR" sz="3500" b="1" kern="0" dirty="0">
                <a:solidFill>
                  <a:srgbClr val="2F7788"/>
                </a:solidFill>
                <a:latin typeface="Arial" panose="020B0604020202020204"/>
                <a:cs typeface="Arial" panose="020B0604020202020204"/>
                <a:sym typeface="Arial" panose="020B0604020202020204"/>
              </a:rPr>
              <a:t>μεταβούν στο εκλογικό κέντρο</a:t>
            </a:r>
            <a:r>
              <a:rPr lang="el-GR" sz="3500" kern="0" dirty="0">
                <a:solidFill>
                  <a:srgbClr val="5E5E5E"/>
                </a:solidFill>
                <a:latin typeface="Arial" panose="020B0604020202020204"/>
                <a:cs typeface="Arial" panose="020B0604020202020204"/>
                <a:sym typeface="Arial" panose="020B0604020202020204"/>
              </a:rPr>
              <a:t>, για να ασκήσουν το εκλογικό τους δικαίωμα, τις ίδιες ώρες με τον υπόλοιπο πληθυσμό. </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Η </a:t>
            </a:r>
            <a:r>
              <a:rPr lang="el-GR" sz="3500" b="1" kern="0" dirty="0">
                <a:solidFill>
                  <a:srgbClr val="2F7788"/>
                </a:solidFill>
                <a:latin typeface="Arial" panose="020B0604020202020204"/>
                <a:cs typeface="Arial" panose="020B0604020202020204"/>
                <a:sym typeface="Arial" panose="020B0604020202020204"/>
              </a:rPr>
              <a:t>χρήση προστατευτικής μάσκας είναι υποχρεωτική </a:t>
            </a:r>
            <a:r>
              <a:rPr lang="el-GR" sz="3500" kern="0" dirty="0">
                <a:solidFill>
                  <a:srgbClr val="5E5E5E"/>
                </a:solidFill>
                <a:latin typeface="Arial" panose="020B0604020202020204"/>
                <a:cs typeface="Arial" panose="020B0604020202020204"/>
                <a:sym typeface="Arial" panose="020B0604020202020204"/>
              </a:rPr>
              <a:t>για τους </a:t>
            </a:r>
            <a:r>
              <a:rPr lang="el-GR" sz="3500" b="1" kern="0" dirty="0">
                <a:solidFill>
                  <a:srgbClr val="2F7788"/>
                </a:solidFill>
                <a:latin typeface="Arial" panose="020B0604020202020204"/>
                <a:cs typeface="Arial" panose="020B0604020202020204"/>
                <a:sym typeface="Arial" panose="020B0604020202020204"/>
              </a:rPr>
              <a:t>ασθενείς</a:t>
            </a:r>
            <a:r>
              <a:rPr lang="el-GR" sz="3500" kern="0" dirty="0">
                <a:solidFill>
                  <a:srgbClr val="5E5E5E"/>
                </a:solidFill>
                <a:latin typeface="Arial" panose="020B0604020202020204"/>
                <a:cs typeface="Arial" panose="020B0604020202020204"/>
                <a:sym typeface="Arial" panose="020B0604020202020204"/>
              </a:rPr>
              <a:t> με </a:t>
            </a:r>
            <a:r>
              <a:rPr lang="el-GR" sz="3500" kern="0" dirty="0" err="1">
                <a:solidFill>
                  <a:srgbClr val="5E5E5E"/>
                </a:solidFill>
                <a:latin typeface="Arial" panose="020B0604020202020204"/>
                <a:cs typeface="Arial" panose="020B0604020202020204"/>
                <a:sym typeface="Arial" panose="020B0604020202020204"/>
              </a:rPr>
              <a:t>κορωνοϊό</a:t>
            </a:r>
            <a:r>
              <a:rPr lang="el-GR" sz="3500" kern="0" dirty="0">
                <a:solidFill>
                  <a:srgbClr val="5E5E5E"/>
                </a:solidFill>
                <a:latin typeface="Arial" panose="020B0604020202020204"/>
                <a:cs typeface="Arial" panose="020B0604020202020204"/>
                <a:sym typeface="Arial" panose="020B0604020202020204"/>
              </a:rPr>
              <a:t>, καθώς και για τα άτομα που θα βρίσκονται καθ’ όλη τη διάρκεια της διαδικασίας ψηφοφορίας ή/και της διαλογής και καταμέτρησης των ψήφων στο εκλογικό κέντρο, δηλαδή τους </a:t>
            </a:r>
            <a:r>
              <a:rPr lang="el-GR" sz="3500" b="1" kern="0" dirty="0">
                <a:solidFill>
                  <a:srgbClr val="2F7788"/>
                </a:solidFill>
                <a:latin typeface="Arial" panose="020B0604020202020204"/>
                <a:cs typeface="Arial" panose="020B0604020202020204"/>
                <a:sym typeface="Arial" panose="020B0604020202020204"/>
              </a:rPr>
              <a:t>υπαλλήλους και τους αντιπροσώπους των υποψηφίων. </a:t>
            </a:r>
          </a:p>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Σύσταση για χρήση προστατευτικής μάσκας για τους υπόλοιπους εκλογείς.</a:t>
            </a:r>
          </a:p>
        </p:txBody>
      </p:sp>
    </p:spTree>
    <p:extLst>
      <p:ext uri="{BB962C8B-B14F-4D97-AF65-F5344CB8AC3E}">
        <p14:creationId xmlns:p14="http://schemas.microsoft.com/office/powerpoint/2010/main" val="2219179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ΠΡΩΤΟΚΟΛΛΟ ΛΕΙΤΟΥΡΓΙΑΣ ΕΚΛΟΓΙΚΩΝ ΚΕΝΤΡΩΝ</a:t>
            </a:r>
          </a:p>
        </p:txBody>
      </p:sp>
      <p:pic>
        <p:nvPicPr>
          <p:cNvPr id="6" name="Picture 5" descr="A close up of a person's face&#10;&#10;Description automatically generated with low confidence">
            <a:extLst>
              <a:ext uri="{FF2B5EF4-FFF2-40B4-BE49-F238E27FC236}">
                <a16:creationId xmlns:a16="http://schemas.microsoft.com/office/drawing/2014/main" xmlns="" id="{5D4C2BE1-D9B0-548E-048C-63C83ADD5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958" y="948774"/>
            <a:ext cx="1295695" cy="1854623"/>
          </a:xfrm>
          <a:prstGeom prst="rect">
            <a:avLst/>
          </a:prstGeom>
        </p:spPr>
      </p:pic>
      <p:pic>
        <p:nvPicPr>
          <p:cNvPr id="8" name="Picture 7">
            <a:extLst>
              <a:ext uri="{FF2B5EF4-FFF2-40B4-BE49-F238E27FC236}">
                <a16:creationId xmlns:a16="http://schemas.microsoft.com/office/drawing/2014/main" xmlns="" id="{13BCC7B2-790B-8096-BDDE-9B5E8C2D4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370" y="8145948"/>
            <a:ext cx="1829217" cy="1880028"/>
          </a:xfrm>
          <a:prstGeom prst="rect">
            <a:avLst/>
          </a:prstGeom>
        </p:spPr>
      </p:pic>
      <p:sp>
        <p:nvSpPr>
          <p:cNvPr id="13" name="Subtitle here">
            <a:extLst>
              <a:ext uri="{FF2B5EF4-FFF2-40B4-BE49-F238E27FC236}">
                <a16:creationId xmlns:a16="http://schemas.microsoft.com/office/drawing/2014/main" xmlns="" id="{C2D13DA4-E788-86B6-E7DA-8C28C1098293}"/>
              </a:ext>
            </a:extLst>
          </p:cNvPr>
          <p:cNvSpPr txBox="1"/>
          <p:nvPr/>
        </p:nvSpPr>
        <p:spPr>
          <a:xfrm>
            <a:off x="3766457" y="2087382"/>
            <a:ext cx="19833772" cy="907639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Σύσταση</a:t>
            </a:r>
            <a:r>
              <a:rPr lang="el-GR" sz="3500" kern="0" dirty="0">
                <a:solidFill>
                  <a:srgbClr val="5E5E5E"/>
                </a:solidFill>
                <a:latin typeface="Arial" panose="020B0604020202020204"/>
                <a:cs typeface="Arial" panose="020B0604020202020204"/>
                <a:sym typeface="Arial" panose="020B0604020202020204"/>
              </a:rPr>
              <a:t> για διενέργεια διαγνωστικού τεστ ταχείας </a:t>
            </a:r>
            <a:r>
              <a:rPr lang="el-GR" sz="3500" b="1" kern="0" dirty="0">
                <a:solidFill>
                  <a:srgbClr val="2F7788"/>
                </a:solidFill>
                <a:latin typeface="Arial" panose="020B0604020202020204"/>
                <a:cs typeface="Arial" panose="020B0604020202020204"/>
                <a:sym typeface="Arial" panose="020B0604020202020204"/>
              </a:rPr>
              <a:t>ανίχνευσης αντιγόνου (</a:t>
            </a:r>
            <a:r>
              <a:rPr lang="el-GR" sz="3500" b="1" kern="0" dirty="0" err="1">
                <a:solidFill>
                  <a:srgbClr val="2F7788"/>
                </a:solidFill>
                <a:latin typeface="Arial" panose="020B0604020202020204"/>
                <a:cs typeface="Arial" panose="020B0604020202020204"/>
                <a:sym typeface="Arial" panose="020B0604020202020204"/>
              </a:rPr>
              <a:t>self</a:t>
            </a:r>
            <a:r>
              <a:rPr lang="el-GR" sz="3500" b="1" kern="0" dirty="0">
                <a:solidFill>
                  <a:srgbClr val="2F7788"/>
                </a:solidFill>
                <a:latin typeface="Arial" panose="020B0604020202020204"/>
                <a:cs typeface="Arial" panose="020B0604020202020204"/>
                <a:sym typeface="Arial" panose="020B0604020202020204"/>
              </a:rPr>
              <a:t> </a:t>
            </a:r>
            <a:r>
              <a:rPr lang="el-GR" sz="3500" b="1" kern="0" dirty="0" err="1">
                <a:solidFill>
                  <a:srgbClr val="2F7788"/>
                </a:solidFill>
                <a:latin typeface="Arial" panose="020B0604020202020204"/>
                <a:cs typeface="Arial" panose="020B0604020202020204"/>
                <a:sym typeface="Arial" panose="020B0604020202020204"/>
              </a:rPr>
              <a:t>test</a:t>
            </a:r>
            <a:r>
              <a:rPr lang="el-GR" sz="3500" b="1" kern="0" dirty="0">
                <a:solidFill>
                  <a:srgbClr val="2F7788"/>
                </a:solidFill>
                <a:latin typeface="Arial" panose="020B0604020202020204"/>
                <a:cs typeface="Arial" panose="020B0604020202020204"/>
                <a:sym typeface="Arial" panose="020B0604020202020204"/>
              </a:rPr>
              <a:t>) </a:t>
            </a:r>
            <a:r>
              <a:rPr lang="el-GR" sz="3500" kern="0" dirty="0">
                <a:solidFill>
                  <a:srgbClr val="5E5E5E"/>
                </a:solidFill>
                <a:latin typeface="Arial" panose="020B0604020202020204"/>
                <a:cs typeface="Arial" panose="020B0604020202020204"/>
                <a:sym typeface="Arial" panose="020B0604020202020204"/>
              </a:rPr>
              <a:t/>
            </a:r>
            <a:br>
              <a:rPr lang="el-GR"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για την ασθένεια του </a:t>
            </a:r>
            <a:r>
              <a:rPr lang="en-US" sz="3500" kern="0" dirty="0">
                <a:solidFill>
                  <a:srgbClr val="5E5E5E"/>
                </a:solidFill>
                <a:latin typeface="Arial" panose="020B0604020202020204"/>
                <a:cs typeface="Arial" panose="020B0604020202020204"/>
                <a:sym typeface="Arial" panose="020B0604020202020204"/>
              </a:rPr>
              <a:t>Covid-19</a:t>
            </a:r>
            <a:r>
              <a:rPr lang="el-GR" sz="3500" kern="0" dirty="0">
                <a:solidFill>
                  <a:srgbClr val="5E5E5E"/>
                </a:solidFill>
                <a:latin typeface="Arial" panose="020B0604020202020204"/>
                <a:cs typeface="Arial" panose="020B0604020202020204"/>
                <a:sym typeface="Arial" panose="020B0604020202020204"/>
              </a:rPr>
              <a:t>, από όλους/</a:t>
            </a:r>
            <a:r>
              <a:rPr lang="el-GR" sz="3500" kern="0" dirty="0" err="1">
                <a:solidFill>
                  <a:srgbClr val="5E5E5E"/>
                </a:solidFill>
                <a:latin typeface="Arial" panose="020B0604020202020204"/>
                <a:cs typeface="Arial" panose="020B0604020202020204"/>
                <a:sym typeface="Arial" panose="020B0604020202020204"/>
              </a:rPr>
              <a:t>ες</a:t>
            </a:r>
            <a:r>
              <a:rPr lang="el-GR" sz="3500" kern="0" dirty="0">
                <a:solidFill>
                  <a:srgbClr val="5E5E5E"/>
                </a:solidFill>
                <a:latin typeface="Arial" panose="020B0604020202020204"/>
                <a:cs typeface="Arial" panose="020B0604020202020204"/>
                <a:sym typeface="Arial" panose="020B0604020202020204"/>
              </a:rPr>
              <a:t> τους/τις </a:t>
            </a:r>
            <a:r>
              <a:rPr lang="el-GR" sz="3500" b="1" kern="0" dirty="0">
                <a:solidFill>
                  <a:srgbClr val="2F7788"/>
                </a:solidFill>
                <a:latin typeface="Arial" panose="020B0604020202020204"/>
                <a:cs typeface="Arial" panose="020B0604020202020204"/>
                <a:sym typeface="Arial" panose="020B0604020202020204"/>
              </a:rPr>
              <a:t>υπάλληλους των εκλογικών κέντρων </a:t>
            </a:r>
            <a:r>
              <a:rPr lang="en-US" sz="3500" b="1" kern="0" dirty="0">
                <a:solidFill>
                  <a:srgbClr val="2F7788"/>
                </a:solidFill>
                <a:latin typeface="Arial" panose="020B0604020202020204"/>
                <a:cs typeface="Arial" panose="020B0604020202020204"/>
                <a:sym typeface="Arial" panose="020B0604020202020204"/>
              </a:rPr>
              <a:t/>
            </a:r>
            <a:br>
              <a:rPr lang="en-US" sz="3500" b="1" kern="0" dirty="0">
                <a:solidFill>
                  <a:srgbClr val="2F7788"/>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και τους/τις αντιπροσώπους των υποψηφίων, την προηγούμενη των εκλογών.</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Συχνός </a:t>
            </a:r>
            <a:r>
              <a:rPr lang="el-GR" sz="3500" b="1" kern="0" dirty="0">
                <a:solidFill>
                  <a:srgbClr val="2F7788"/>
                </a:solidFill>
                <a:latin typeface="Arial" panose="020B0604020202020204"/>
                <a:cs typeface="Arial" panose="020B0604020202020204"/>
                <a:sym typeface="Arial" panose="020B0604020202020204"/>
              </a:rPr>
              <a:t>καθαρισμός και απολύμανση </a:t>
            </a:r>
            <a:r>
              <a:rPr lang="el-GR" sz="3500" kern="0" dirty="0">
                <a:solidFill>
                  <a:srgbClr val="5E5E5E"/>
                </a:solidFill>
                <a:latin typeface="Arial" panose="020B0604020202020204"/>
                <a:cs typeface="Arial" panose="020B0604020202020204"/>
                <a:sym typeface="Arial" panose="020B0604020202020204"/>
              </a:rPr>
              <a:t>των αντικειμένων κοινής χρήσης, λείων επιφανειών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και των θαλάμων ψηφοφορίας.</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Διαδικασία </a:t>
            </a:r>
            <a:r>
              <a:rPr lang="el-GR" sz="3500" b="1" kern="0" dirty="0">
                <a:solidFill>
                  <a:srgbClr val="2F7788"/>
                </a:solidFill>
                <a:latin typeface="Arial" panose="020B0604020202020204"/>
                <a:cs typeface="Arial" panose="020B0604020202020204"/>
                <a:sym typeface="Arial" panose="020B0604020202020204"/>
              </a:rPr>
              <a:t>απολύμανσης</a:t>
            </a:r>
            <a:r>
              <a:rPr lang="el-GR" sz="3500" kern="0" dirty="0">
                <a:solidFill>
                  <a:srgbClr val="5E5E5E"/>
                </a:solidFill>
                <a:latin typeface="Arial" panose="020B0604020202020204"/>
                <a:cs typeface="Arial" panose="020B0604020202020204"/>
                <a:sym typeface="Arial" panose="020B0604020202020204"/>
              </a:rPr>
              <a:t> και επαναχρησιμοποίησης των στυλό.</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Οι θάλαμοι ψηφοφορίας </a:t>
            </a:r>
            <a:r>
              <a:rPr lang="el-GR" sz="3500" b="1" kern="0" dirty="0">
                <a:solidFill>
                  <a:srgbClr val="2F7788"/>
                </a:solidFill>
                <a:latin typeface="Arial" panose="020B0604020202020204"/>
                <a:cs typeface="Arial" panose="020B0604020202020204"/>
                <a:sym typeface="Arial" panose="020B0604020202020204"/>
              </a:rPr>
              <a:t>δεν θα φέρουν κουρτίνα </a:t>
            </a:r>
            <a:r>
              <a:rPr lang="el-GR" sz="3500" kern="0" dirty="0">
                <a:solidFill>
                  <a:srgbClr val="5E5E5E"/>
                </a:solidFill>
                <a:latin typeface="Arial" panose="020B0604020202020204"/>
                <a:cs typeface="Arial" panose="020B0604020202020204"/>
                <a:sym typeface="Arial" panose="020B0604020202020204"/>
              </a:rPr>
              <a:t>και θα πρέπει να τοποθετούνται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με το άνοιγμα προς τον τοίχο, με σκοπό τη διασφάλιση της μυστικότητας της ψήφου. </a:t>
            </a:r>
          </a:p>
          <a:p>
            <a:pPr marL="432000" lvl="1" indent="-432000">
              <a:lnSpc>
                <a:spcPct val="120000"/>
              </a:lnSpc>
              <a:spcBef>
                <a:spcPts val="3000"/>
              </a:spcBef>
              <a:buClr>
                <a:srgbClr val="2F7788"/>
              </a:buClr>
              <a:buSzPct val="120000"/>
              <a:buFont typeface="Arial" panose="020B0604020202020204" pitchFamily="34" charset="0"/>
              <a:buChar char="•"/>
            </a:pPr>
            <a:r>
              <a:rPr lang="el-GR" sz="3500" b="1" kern="0" dirty="0">
                <a:solidFill>
                  <a:srgbClr val="2F7788"/>
                </a:solidFill>
                <a:latin typeface="Arial" panose="020B0604020202020204"/>
                <a:cs typeface="Arial" panose="020B0604020202020204"/>
                <a:sym typeface="Arial" panose="020B0604020202020204"/>
              </a:rPr>
              <a:t>Απολύμανση των χεριών των ψηφοφόρων </a:t>
            </a:r>
            <a:r>
              <a:rPr lang="el-GR" sz="3500" kern="0" dirty="0">
                <a:solidFill>
                  <a:srgbClr val="5E5E5E"/>
                </a:solidFill>
                <a:latin typeface="Arial" panose="020B0604020202020204"/>
                <a:cs typeface="Arial" panose="020B0604020202020204"/>
                <a:sym typeface="Arial" panose="020B0604020202020204"/>
              </a:rPr>
              <a:t>κατά την είσοδο και έξοδό τους</a:t>
            </a:r>
            <a:br>
              <a:rPr lang="el-GR"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από το εκλογικό κέντρο.</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Στο εσωτερικό του κέντρου να παραμένει ο </a:t>
            </a:r>
            <a:r>
              <a:rPr lang="el-GR" sz="3500" b="1" kern="0" dirty="0">
                <a:solidFill>
                  <a:srgbClr val="2F7788"/>
                </a:solidFill>
                <a:latin typeface="Arial" panose="020B0604020202020204"/>
                <a:cs typeface="Arial" panose="020B0604020202020204"/>
                <a:sym typeface="Arial" panose="020B0604020202020204"/>
              </a:rPr>
              <a:t>ελάχιστος δυνατός αριθμός ατόμων.</a:t>
            </a:r>
          </a:p>
        </p:txBody>
      </p:sp>
    </p:spTree>
    <p:extLst>
      <p:ext uri="{BB962C8B-B14F-4D97-AF65-F5344CB8AC3E}">
        <p14:creationId xmlns:p14="http://schemas.microsoft.com/office/powerpoint/2010/main" val="549394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ΑΠΑΓΟΡΕΥΣΕΙΣ ΕΚΛΟΓΙΚΗΣ ΝΟΜΟΘΕΣΙΑΣ</a:t>
            </a:r>
          </a:p>
        </p:txBody>
      </p:sp>
      <p:sp>
        <p:nvSpPr>
          <p:cNvPr id="6" name="Subtitle here">
            <a:extLst>
              <a:ext uri="{FF2B5EF4-FFF2-40B4-BE49-F238E27FC236}">
                <a16:creationId xmlns:a16="http://schemas.microsoft.com/office/drawing/2014/main" xmlns="" id="{79DCA410-1884-0AE2-F3AE-0DF4D6EB0471}"/>
              </a:ext>
            </a:extLst>
          </p:cNvPr>
          <p:cNvSpPr txBox="1"/>
          <p:nvPr/>
        </p:nvSpPr>
        <p:spPr>
          <a:xfrm>
            <a:off x="3766457" y="2239782"/>
            <a:ext cx="19833773" cy="843006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Οι προεκλογικές συγκεντρώσεις και δραστηριότητες λήγουν </a:t>
            </a:r>
            <a:r>
              <a:rPr lang="el-GR" sz="3500" b="1" kern="0" dirty="0">
                <a:solidFill>
                  <a:srgbClr val="2F7788"/>
                </a:solidFill>
                <a:latin typeface="Arial" panose="020B0604020202020204"/>
                <a:cs typeface="Arial" panose="020B0604020202020204"/>
                <a:sym typeface="Arial" panose="020B0604020202020204"/>
              </a:rPr>
              <a:t>απόψε τα μεσάνυχτα.</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Η </a:t>
            </a:r>
            <a:r>
              <a:rPr lang="el-GR" sz="3500" b="1" kern="0" dirty="0">
                <a:solidFill>
                  <a:srgbClr val="2F7788"/>
                </a:solidFill>
                <a:latin typeface="Arial" panose="020B0604020202020204"/>
                <a:cs typeface="Arial" panose="020B0604020202020204"/>
                <a:sym typeface="Arial" panose="020B0604020202020204"/>
              </a:rPr>
              <a:t>δημοσίευση αποτελεσμάτων δημοσκοπήσεων</a:t>
            </a:r>
            <a:r>
              <a:rPr lang="el-GR" sz="3500" kern="0" dirty="0">
                <a:solidFill>
                  <a:srgbClr val="5E5E5E"/>
                </a:solidFill>
                <a:latin typeface="Arial" panose="020B0604020202020204"/>
                <a:cs typeface="Arial" panose="020B0604020202020204"/>
                <a:sym typeface="Arial" panose="020B0604020202020204"/>
              </a:rPr>
              <a:t>, που έχουν άμεση ή έμμεση σχέση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με τις εκλογές, απαγορεύεται 7 μέρες πριν την ημερομηνία διεξαγωγής των εκλογών.</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Κατά την προηγούμενη και την ημέρα της ψηφοφορίας απαγορεύονται οι </a:t>
            </a:r>
            <a:r>
              <a:rPr lang="el-GR" sz="3500" b="1" kern="0" dirty="0">
                <a:solidFill>
                  <a:srgbClr val="2F7788"/>
                </a:solidFill>
                <a:latin typeface="Arial" panose="020B0604020202020204"/>
                <a:cs typeface="Arial" panose="020B0604020202020204"/>
                <a:sym typeface="Arial" panose="020B0604020202020204"/>
              </a:rPr>
              <a:t>πολιτικές διαφημίσεις, δηλώσεις και εκδηλώσεις</a:t>
            </a:r>
            <a:r>
              <a:rPr lang="el-GR" sz="3500" kern="0" dirty="0">
                <a:solidFill>
                  <a:srgbClr val="5E5E5E"/>
                </a:solidFill>
                <a:latin typeface="Arial" panose="020B0604020202020204"/>
                <a:cs typeface="Arial" panose="020B0604020202020204"/>
                <a:sym typeface="Arial" panose="020B0604020202020204"/>
              </a:rPr>
              <a:t> που έχουν άμεση ή έμμεση σχέση με τις εκλογές. </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Διαφημίσεις υποψηφίων σε </a:t>
            </a:r>
            <a:r>
              <a:rPr lang="el-GR" sz="3500" b="1" kern="0" dirty="0">
                <a:solidFill>
                  <a:srgbClr val="2F7788"/>
                </a:solidFill>
                <a:latin typeface="Arial" panose="020B0604020202020204"/>
                <a:cs typeface="Arial" panose="020B0604020202020204"/>
                <a:sym typeface="Arial" panose="020B0604020202020204"/>
              </a:rPr>
              <a:t>διαφημιστικές πινακίδες / επιτελεία </a:t>
            </a:r>
            <a:r>
              <a:rPr lang="el-GR" sz="3500" kern="0" dirty="0">
                <a:solidFill>
                  <a:srgbClr val="5E5E5E"/>
                </a:solidFill>
                <a:latin typeface="Arial" panose="020B0604020202020204"/>
                <a:cs typeface="Arial" panose="020B0604020202020204"/>
                <a:sym typeface="Arial" panose="020B0604020202020204"/>
              </a:rPr>
              <a:t>ή σε άλλους χώρους, </a:t>
            </a:r>
            <a:r>
              <a:rPr lang="en-US" sz="3500" kern="0" dirty="0">
                <a:solidFill>
                  <a:srgbClr val="5E5E5E"/>
                </a:solidFill>
                <a:latin typeface="Arial" panose="020B0604020202020204"/>
                <a:cs typeface="Arial" panose="020B0604020202020204"/>
                <a:sym typeface="Arial" panose="020B0604020202020204"/>
              </a:rPr>
              <a:t/>
            </a:r>
            <a:br>
              <a:rPr lang="en-US" sz="3500" kern="0" dirty="0">
                <a:solidFill>
                  <a:srgbClr val="5E5E5E"/>
                </a:solidFill>
                <a:latin typeface="Arial" panose="020B0604020202020204"/>
                <a:cs typeface="Arial" panose="020B0604020202020204"/>
                <a:sym typeface="Arial" panose="020B0604020202020204"/>
              </a:rPr>
            </a:br>
            <a:r>
              <a:rPr lang="el-GR" sz="3500" kern="0" dirty="0">
                <a:solidFill>
                  <a:srgbClr val="5E5E5E"/>
                </a:solidFill>
                <a:latin typeface="Arial" panose="020B0604020202020204"/>
                <a:cs typeface="Arial" panose="020B0604020202020204"/>
                <a:sym typeface="Arial" panose="020B0604020202020204"/>
              </a:rPr>
              <a:t>πρέπει να αφαιρεθούν ή καλυφθούν, με εξαίρεση τα κεντρικά επιτελεία σε κάθε Επαρχία.</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Θα πρέπει ν’ αποφευχθεί η </a:t>
            </a:r>
            <a:r>
              <a:rPr lang="el-GR" sz="3500" b="1" kern="0" dirty="0">
                <a:solidFill>
                  <a:srgbClr val="2F7788"/>
                </a:solidFill>
                <a:latin typeface="Arial" panose="020B0604020202020204"/>
                <a:cs typeface="Arial" panose="020B0604020202020204"/>
                <a:sym typeface="Arial" panose="020B0604020202020204"/>
              </a:rPr>
              <a:t>αποστολή προεκλογικών ηλεκτρονικών μηνυμάτων σε κινητά τηλέφωνα </a:t>
            </a:r>
            <a:r>
              <a:rPr lang="el-GR" sz="3500" kern="0" dirty="0">
                <a:solidFill>
                  <a:srgbClr val="5E5E5E"/>
                </a:solidFill>
                <a:latin typeface="Arial" panose="020B0604020202020204"/>
                <a:cs typeface="Arial" panose="020B0604020202020204"/>
                <a:sym typeface="Arial" panose="020B0604020202020204"/>
              </a:rPr>
              <a:t>πολιτών ή άλλως πως, γιατί και αυτή η ενέργεια αποτελεί παραβίαση της νομοθεσίας. </a:t>
            </a:r>
          </a:p>
          <a:p>
            <a:pPr marL="432000" lvl="1" indent="-432000">
              <a:lnSpc>
                <a:spcPct val="120000"/>
              </a:lnSpc>
              <a:spcBef>
                <a:spcPts val="3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Δεν πρέπει να χρησιμοποιείται η σύγχρονη τεχνολογία για </a:t>
            </a:r>
            <a:r>
              <a:rPr lang="el-GR" sz="3500" b="1" kern="0" dirty="0">
                <a:solidFill>
                  <a:srgbClr val="2F7788"/>
                </a:solidFill>
                <a:latin typeface="Arial" panose="020B0604020202020204"/>
                <a:cs typeface="Arial" panose="020B0604020202020204"/>
                <a:sym typeface="Arial" panose="020B0604020202020204"/>
              </a:rPr>
              <a:t>επηρεασμό εκλογέων. </a:t>
            </a:r>
          </a:p>
        </p:txBody>
      </p:sp>
    </p:spTree>
    <p:extLst>
      <p:ext uri="{BB962C8B-B14F-4D97-AF65-F5344CB8AC3E}">
        <p14:creationId xmlns:p14="http://schemas.microsoft.com/office/powerpoint/2010/main" val="915563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2898614"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ΑΠΑΓΟΡΕΥΣΕΙΣ ΕΚΛΟΓΙΚΗΣ ΝΟΜΟΘΕΣΙΑΣ</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3766457" y="1847901"/>
            <a:ext cx="19833773" cy="972785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Απαγορεύεται η </a:t>
            </a:r>
            <a:r>
              <a:rPr lang="el-GR" sz="3500" b="1" kern="0" dirty="0">
                <a:solidFill>
                  <a:srgbClr val="2F7788"/>
                </a:solidFill>
                <a:latin typeface="Arial" panose="020B0604020202020204"/>
                <a:cs typeface="Arial" panose="020B0604020202020204"/>
                <a:sym typeface="Arial" panose="020B0604020202020204"/>
              </a:rPr>
              <a:t>εγκατάσταση επιτελείων </a:t>
            </a:r>
            <a:r>
              <a:rPr lang="el-GR" sz="3500" kern="0" dirty="0">
                <a:solidFill>
                  <a:srgbClr val="5E5E5E"/>
                </a:solidFill>
                <a:latin typeface="Arial" panose="020B0604020202020204"/>
                <a:cs typeface="Arial" panose="020B0604020202020204"/>
                <a:sym typeface="Arial" panose="020B0604020202020204"/>
              </a:rPr>
              <a:t>με τραπέζια και καρέκλες έξω από τα εκλογικά κέντρα.</a:t>
            </a:r>
          </a:p>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Απαγορεύονται σχόλια, συζητήσεις, </a:t>
            </a:r>
            <a:r>
              <a:rPr lang="el-GR" sz="3500" b="1" kern="0" dirty="0">
                <a:solidFill>
                  <a:srgbClr val="2F7788"/>
                </a:solidFill>
                <a:latin typeface="Arial" panose="020B0604020202020204"/>
                <a:cs typeface="Arial" panose="020B0604020202020204"/>
                <a:sym typeface="Arial" panose="020B0604020202020204"/>
              </a:rPr>
              <a:t>επηρεασμός ψηφοφόρων εντός και εκτός του εκλογικού κέντρου.</a:t>
            </a:r>
          </a:p>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Απαγορεύεται η </a:t>
            </a:r>
            <a:r>
              <a:rPr lang="el-GR" sz="3500" b="1" kern="0" dirty="0">
                <a:solidFill>
                  <a:srgbClr val="2F7788"/>
                </a:solidFill>
                <a:latin typeface="Arial" panose="020B0604020202020204"/>
                <a:cs typeface="Arial" panose="020B0604020202020204"/>
                <a:sym typeface="Arial" panose="020B0604020202020204"/>
              </a:rPr>
              <a:t>μετάδοση ή δημοσίευση ειδήσεων ή ανακοινώσεων </a:t>
            </a:r>
            <a:r>
              <a:rPr lang="el-GR" sz="3500" kern="0" dirty="0">
                <a:solidFill>
                  <a:srgbClr val="5E5E5E"/>
                </a:solidFill>
                <a:latin typeface="Arial" panose="020B0604020202020204"/>
                <a:cs typeface="Arial" panose="020B0604020202020204"/>
                <a:sym typeface="Arial" panose="020B0604020202020204"/>
              </a:rPr>
              <a:t>που έχουν σχέση άμεσα ή έμμεσα με τις εκλογές, εκτός από ανακοινώσεις ή ειδήσεις που μεταδίδονται από τον Έφορο Εκλογών. </a:t>
            </a:r>
          </a:p>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Οι εφημερίδες του Σαββάτου μπορούν να δημοσιεύσουν μόνο ειδήσεις από τις προεκλογικές συγκεντρώσεις της σημερινής ημέρας. </a:t>
            </a:r>
          </a:p>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Η νομοθεσία δίδει τη δυνατότητα στους </a:t>
            </a:r>
            <a:r>
              <a:rPr lang="el-GR" sz="3500" b="1" kern="0" dirty="0">
                <a:solidFill>
                  <a:srgbClr val="2F7788"/>
                </a:solidFill>
                <a:latin typeface="Arial" panose="020B0604020202020204"/>
                <a:cs typeface="Arial" panose="020B0604020202020204"/>
                <a:sym typeface="Arial" panose="020B0604020202020204"/>
              </a:rPr>
              <a:t>υποψήφιους</a:t>
            </a:r>
            <a:r>
              <a:rPr lang="el-GR" sz="3500" kern="0" dirty="0">
                <a:solidFill>
                  <a:srgbClr val="5E5E5E"/>
                </a:solidFill>
                <a:latin typeface="Arial" panose="020B0604020202020204"/>
                <a:cs typeface="Arial" panose="020B0604020202020204"/>
                <a:sym typeface="Arial" panose="020B0604020202020204"/>
              </a:rPr>
              <a:t> όπως, </a:t>
            </a:r>
            <a:r>
              <a:rPr lang="el-GR" sz="3500" b="1" kern="0" dirty="0">
                <a:solidFill>
                  <a:srgbClr val="2F7788"/>
                </a:solidFill>
                <a:latin typeface="Arial" panose="020B0604020202020204"/>
                <a:cs typeface="Arial" panose="020B0604020202020204"/>
                <a:sym typeface="Arial" panose="020B0604020202020204"/>
              </a:rPr>
              <a:t>προβούν σε δηλώσεις προς τα ΜΜΕ </a:t>
            </a:r>
            <a:r>
              <a:rPr lang="el-GR" sz="3500" kern="0" dirty="0">
                <a:solidFill>
                  <a:srgbClr val="5E5E5E"/>
                </a:solidFill>
                <a:latin typeface="Arial" panose="020B0604020202020204"/>
                <a:cs typeface="Arial" panose="020B0604020202020204"/>
                <a:sym typeface="Arial" panose="020B0604020202020204"/>
              </a:rPr>
              <a:t>μετά την άσκηση του εκλογικού τους δικαιώματος, έξω από τα εκλογικά κέντρα. </a:t>
            </a:r>
          </a:p>
          <a:p>
            <a:pPr marL="432000" lvl="1" indent="-432000">
              <a:lnSpc>
                <a:spcPct val="120000"/>
              </a:lnSpc>
              <a:spcBef>
                <a:spcPts val="2000"/>
              </a:spcBef>
              <a:buClr>
                <a:srgbClr val="2F7788"/>
              </a:buClr>
              <a:buSzPct val="120000"/>
              <a:buFont typeface="Arial" panose="020B0604020202020204" pitchFamily="34" charset="0"/>
              <a:buChar char="•"/>
            </a:pPr>
            <a:r>
              <a:rPr lang="el-GR" sz="3500" kern="0" dirty="0">
                <a:solidFill>
                  <a:srgbClr val="5E5E5E"/>
                </a:solidFill>
                <a:latin typeface="Arial" panose="020B0604020202020204"/>
                <a:cs typeface="Arial" panose="020B0604020202020204"/>
                <a:sym typeface="Arial" panose="020B0604020202020204"/>
              </a:rPr>
              <a:t>Απαγορεύεται η </a:t>
            </a:r>
            <a:r>
              <a:rPr lang="el-GR" sz="3500" b="1" kern="0" dirty="0">
                <a:solidFill>
                  <a:srgbClr val="2F7788"/>
                </a:solidFill>
                <a:latin typeface="Arial" panose="020B0604020202020204"/>
                <a:cs typeface="Arial" panose="020B0604020202020204"/>
                <a:sym typeface="Arial" panose="020B0604020202020204"/>
              </a:rPr>
              <a:t>δημοσιοποίηση αποτελεσμάτων δημοσκοπήσεων εξόδου (</a:t>
            </a:r>
            <a:r>
              <a:rPr lang="el-GR" sz="3500" b="1" kern="0" dirty="0" err="1">
                <a:solidFill>
                  <a:srgbClr val="2F7788"/>
                </a:solidFill>
                <a:latin typeface="Arial" panose="020B0604020202020204"/>
                <a:cs typeface="Arial" panose="020B0604020202020204"/>
                <a:sym typeface="Arial" panose="020B0604020202020204"/>
              </a:rPr>
              <a:t>Exit</a:t>
            </a:r>
            <a:r>
              <a:rPr lang="el-GR" sz="3500" b="1" kern="0" dirty="0">
                <a:solidFill>
                  <a:srgbClr val="2F7788"/>
                </a:solidFill>
                <a:latin typeface="Arial" panose="020B0604020202020204"/>
                <a:cs typeface="Arial" panose="020B0604020202020204"/>
                <a:sym typeface="Arial" panose="020B0604020202020204"/>
              </a:rPr>
              <a:t> </a:t>
            </a:r>
            <a:r>
              <a:rPr lang="el-GR" sz="3500" b="1" kern="0" dirty="0" err="1">
                <a:solidFill>
                  <a:srgbClr val="2F7788"/>
                </a:solidFill>
                <a:latin typeface="Arial" panose="020B0604020202020204"/>
                <a:cs typeface="Arial" panose="020B0604020202020204"/>
                <a:sym typeface="Arial" panose="020B0604020202020204"/>
              </a:rPr>
              <a:t>Poll</a:t>
            </a:r>
            <a:r>
              <a:rPr lang="el-GR" sz="3500" b="1" kern="0" dirty="0">
                <a:solidFill>
                  <a:srgbClr val="2F7788"/>
                </a:solidFill>
                <a:latin typeface="Arial" panose="020B0604020202020204"/>
                <a:cs typeface="Arial" panose="020B0604020202020204"/>
                <a:sym typeface="Arial" panose="020B0604020202020204"/>
              </a:rPr>
              <a:t>), </a:t>
            </a:r>
            <a:r>
              <a:rPr lang="el-GR" sz="3500" kern="0" dirty="0">
                <a:solidFill>
                  <a:srgbClr val="5E5E5E"/>
                </a:solidFill>
                <a:latin typeface="Arial" panose="020B0604020202020204"/>
                <a:cs typeface="Arial" panose="020B0604020202020204"/>
                <a:sym typeface="Arial" panose="020B0604020202020204"/>
              </a:rPr>
              <a:t>πριν την ανακοίνωση του Γενικού Εφόρου Εκλογών, ότι έχουν κλείσει κανονικά οι κάλπες σε όλα τα εκλογικά κέντρα.</a:t>
            </a:r>
          </a:p>
        </p:txBody>
      </p:sp>
    </p:spTree>
    <p:extLst>
      <p:ext uri="{BB962C8B-B14F-4D97-AF65-F5344CB8AC3E}">
        <p14:creationId xmlns:p14="http://schemas.microsoft.com/office/powerpoint/2010/main" val="709664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ΤΕΛΕΤΗ ΑΝΑΚΗΡΥΞΗΣ </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860930" y="4264960"/>
            <a:ext cx="10406159" cy="391267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4000" kern="0" spc="0" dirty="0">
                <a:solidFill>
                  <a:srgbClr val="2F7788"/>
                </a:solidFill>
              </a:rPr>
              <a:t>Κλειστή αίθουσα Αθλοπαιδιών </a:t>
            </a:r>
            <a:r>
              <a:rPr lang="en-US" sz="4000" kern="0" spc="0" dirty="0">
                <a:solidFill>
                  <a:srgbClr val="2F7788"/>
                </a:solidFill>
              </a:rPr>
              <a:t/>
            </a:r>
            <a:br>
              <a:rPr lang="en-US" sz="4000" kern="0" spc="0" dirty="0">
                <a:solidFill>
                  <a:srgbClr val="2F7788"/>
                </a:solidFill>
              </a:rPr>
            </a:br>
            <a:r>
              <a:rPr lang="el-GR" sz="4000" kern="0" spc="0" dirty="0">
                <a:solidFill>
                  <a:srgbClr val="2F7788"/>
                </a:solidFill>
              </a:rPr>
              <a:t>"ΤΑΣΣΟΣ ΠΑΠΑΔΟΠΟΥΛΟΣ - ΕΛΕΥΘΕΡΙΑ" </a:t>
            </a:r>
          </a:p>
          <a:p>
            <a:pPr>
              <a:lnSpc>
                <a:spcPct val="120000"/>
              </a:lnSpc>
              <a:spcBef>
                <a:spcPts val="3600"/>
              </a:spcBef>
              <a:buClr>
                <a:srgbClr val="2F7788"/>
              </a:buClr>
              <a:buSzPct val="120000"/>
            </a:pPr>
            <a:r>
              <a:rPr lang="el-GR" sz="4000" kern="0" spc="0" dirty="0">
                <a:solidFill>
                  <a:srgbClr val="2F7788"/>
                </a:solidFill>
              </a:rPr>
              <a:t>10:00 μ.μ.</a:t>
            </a:r>
          </a:p>
          <a:p>
            <a:pPr>
              <a:lnSpc>
                <a:spcPct val="120000"/>
              </a:lnSpc>
              <a:spcBef>
                <a:spcPts val="3600"/>
              </a:spcBef>
              <a:buClr>
                <a:srgbClr val="2F7788"/>
              </a:buClr>
              <a:buSzPct val="120000"/>
            </a:pPr>
            <a:r>
              <a:rPr lang="el-GR" sz="4000" kern="0" spc="0" dirty="0">
                <a:solidFill>
                  <a:srgbClr val="2F7788"/>
                </a:solidFill>
              </a:rPr>
              <a:t>Διαπίστευση εκπροσώπων Μ.Μ.Ε. από ΓΤΠ</a:t>
            </a:r>
          </a:p>
        </p:txBody>
      </p:sp>
      <p:pic>
        <p:nvPicPr>
          <p:cNvPr id="4" name="Picture 3">
            <a:extLst>
              <a:ext uri="{FF2B5EF4-FFF2-40B4-BE49-F238E27FC236}">
                <a16:creationId xmlns:a16="http://schemas.microsoft.com/office/drawing/2014/main" xmlns="" id="{E1BCFA61-19CE-4F5D-2EC7-5C3C74A180F7}"/>
              </a:ext>
            </a:extLst>
          </p:cNvPr>
          <p:cNvPicPr>
            <a:picLocks noChangeAspect="1"/>
          </p:cNvPicPr>
          <p:nvPr/>
        </p:nvPicPr>
        <p:blipFill>
          <a:blip r:embed="rId3"/>
          <a:stretch>
            <a:fillRect/>
          </a:stretch>
        </p:blipFill>
        <p:spPr>
          <a:xfrm>
            <a:off x="11750454" y="2335707"/>
            <a:ext cx="12074234" cy="7287265"/>
          </a:xfrm>
          <a:prstGeom prst="rect">
            <a:avLst/>
          </a:prstGeom>
        </p:spPr>
      </p:pic>
    </p:spTree>
    <p:extLst>
      <p:ext uri="{BB962C8B-B14F-4D97-AF65-F5344CB8AC3E}">
        <p14:creationId xmlns:p14="http://schemas.microsoft.com/office/powerpoint/2010/main" val="31669390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ΓΡΑΦΕΙΟ ΤΥΠΟΥ ΓΕΝΙΚΟΥ ΕΦΟΡΟΥ ΕΚΛΟΓΩΝ</a:t>
            </a:r>
          </a:p>
        </p:txBody>
      </p:sp>
      <p:sp>
        <p:nvSpPr>
          <p:cNvPr id="9" name="Subtitle here">
            <a:extLst>
              <a:ext uri="{FF2B5EF4-FFF2-40B4-BE49-F238E27FC236}">
                <a16:creationId xmlns:a16="http://schemas.microsoft.com/office/drawing/2014/main" xmlns="" id="{01927C90-3B7C-A962-BD09-C81DB7941CDA}"/>
              </a:ext>
            </a:extLst>
          </p:cNvPr>
          <p:cNvSpPr txBox="1"/>
          <p:nvPr/>
        </p:nvSpPr>
        <p:spPr>
          <a:xfrm>
            <a:off x="4605252" y="2626286"/>
            <a:ext cx="15700723" cy="7029681"/>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000"/>
              </a:spcBef>
              <a:buClr>
                <a:srgbClr val="2F7788"/>
              </a:buClr>
              <a:buSzPct val="120000"/>
            </a:pPr>
            <a:r>
              <a:rPr lang="el-GR" sz="4000" b="1" i="0" kern="0" spc="0" dirty="0">
                <a:solidFill>
                  <a:srgbClr val="E38C19"/>
                </a:solidFill>
              </a:rPr>
              <a:t>Έδρα Γενικού Εφόρου Εκλογών</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Υπουργείο Εσωτερικών (</a:t>
            </a:r>
            <a:r>
              <a:rPr lang="el-GR" sz="3500" i="0" kern="0" spc="0" dirty="0" err="1">
                <a:solidFill>
                  <a:srgbClr val="5E5E5E"/>
                </a:solidFill>
              </a:rPr>
              <a:t>τηλ</a:t>
            </a:r>
            <a:r>
              <a:rPr lang="el-GR" sz="3500" i="0" kern="0" spc="0" dirty="0">
                <a:solidFill>
                  <a:srgbClr val="5E5E5E"/>
                </a:solidFill>
              </a:rPr>
              <a:t>. 22 867 629)</a:t>
            </a:r>
          </a:p>
          <a:p>
            <a:pPr>
              <a:lnSpc>
                <a:spcPct val="120000"/>
              </a:lnSpc>
              <a:spcBef>
                <a:spcPts val="3000"/>
              </a:spcBef>
              <a:buClr>
                <a:srgbClr val="2F7788"/>
              </a:buClr>
              <a:buSzPct val="120000"/>
            </a:pPr>
            <a:r>
              <a:rPr lang="el-GR" sz="4000" b="1" i="0" kern="0" spc="0" dirty="0">
                <a:solidFill>
                  <a:srgbClr val="E38C19"/>
                </a:solidFill>
              </a:rPr>
              <a:t>Γραφείο Τύπου Γενικού Εφόρου Εκλογών</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Αμφιθέατρο του Γραφείου Τύπου και Πληροφοριών</a:t>
            </a:r>
          </a:p>
          <a:p>
            <a:pPr>
              <a:lnSpc>
                <a:spcPct val="120000"/>
              </a:lnSpc>
              <a:spcBef>
                <a:spcPts val="3000"/>
              </a:spcBef>
              <a:buClr>
                <a:srgbClr val="2F7788"/>
              </a:buClr>
              <a:buSzPct val="120000"/>
            </a:pPr>
            <a:r>
              <a:rPr lang="el-GR" sz="4000" b="1" i="0" kern="0" spc="0" dirty="0">
                <a:solidFill>
                  <a:srgbClr val="E38C19"/>
                </a:solidFill>
              </a:rPr>
              <a:t>Προγραμματισμένες ανακοινώσεις Γενικού Εφόρου</a:t>
            </a:r>
          </a:p>
          <a:p>
            <a:pPr marL="432000" indent="-432000">
              <a:lnSpc>
                <a:spcPct val="120000"/>
              </a:lnSpc>
              <a:spcBef>
                <a:spcPts val="1200"/>
              </a:spcBef>
              <a:buClr>
                <a:srgbClr val="2F7788"/>
              </a:buClr>
              <a:buSzPct val="120000"/>
              <a:buFont typeface="Arial" panose="020B0604020202020204" pitchFamily="34" charset="0"/>
              <a:buChar char="•"/>
            </a:pPr>
            <a:r>
              <a:rPr lang="el-GR" sz="3500" b="1" i="0" kern="0" spc="0" dirty="0">
                <a:solidFill>
                  <a:srgbClr val="5E5E5E"/>
                </a:solidFill>
              </a:rPr>
              <a:t>7 π.μ., 10:15 π.μ., 12:15 μ.μ., 1:15 μ.μ., 3:15 μ.μ., 5:15 μ.μ. και 6:00 μ.μ.</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Ανακοίνωση των τελικών αποτελεσμάτων</a:t>
            </a:r>
          </a:p>
          <a:p>
            <a:pPr marL="432000" indent="-432000">
              <a:lnSpc>
                <a:spcPct val="120000"/>
              </a:lnSpc>
              <a:spcBef>
                <a:spcPts val="1200"/>
              </a:spcBef>
              <a:buClr>
                <a:srgbClr val="2F7788"/>
              </a:buClr>
              <a:buSzPct val="120000"/>
              <a:buFont typeface="Arial" panose="020B0604020202020204" pitchFamily="34" charset="0"/>
              <a:buChar char="•"/>
            </a:pPr>
            <a:r>
              <a:rPr lang="el-GR" sz="3500" i="0" kern="0" spc="0" dirty="0">
                <a:solidFill>
                  <a:srgbClr val="5E5E5E"/>
                </a:solidFill>
              </a:rPr>
              <a:t>Έκτακτες ανακοινώσεις εάν κριθεί για οποιονδήποτε λόγο αναγκαίο</a:t>
            </a:r>
          </a:p>
        </p:txBody>
      </p:sp>
    </p:spTree>
    <p:extLst>
      <p:ext uri="{BB962C8B-B14F-4D97-AF65-F5344CB8AC3E}">
        <p14:creationId xmlns:p14="http://schemas.microsoft.com/office/powerpoint/2010/main" val="1225997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Image" descr="Image"/>
          <p:cNvPicPr>
            <a:picLocks noGrp="1" noRot="1" noChangeAspect="1" noMove="1" noResize="1" noEditPoints="1" noAdjustHandles="1" noChangeArrowheads="1" noChangeShapeType="1" noCrop="1"/>
          </p:cNvPicPr>
          <p:nvPr/>
        </p:nvPicPr>
        <p:blipFill>
          <a:blip r:embed="rId2"/>
          <a:stretch>
            <a:fillRect/>
          </a:stretch>
        </p:blipFill>
        <p:spPr>
          <a:xfrm>
            <a:off x="0" y="-2158570"/>
            <a:ext cx="24888057" cy="16608918"/>
          </a:xfrm>
          <a:prstGeom prst="rect">
            <a:avLst/>
          </a:prstGeom>
          <a:ln w="12700">
            <a:miter lim="400000"/>
            <a:headEnd/>
            <a:tailEnd/>
          </a:ln>
        </p:spPr>
      </p:pic>
      <p:sp>
        <p:nvSpPr>
          <p:cNvPr id="14"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22</a:t>
            </a:r>
            <a:endParaRPr sz="1000" dirty="0">
              <a:solidFill>
                <a:schemeClr val="tx1">
                  <a:lumMod val="65000"/>
                  <a:lumOff val="35000"/>
                </a:schemeClr>
              </a:solidFill>
            </a:endParaRPr>
          </a:p>
        </p:txBody>
      </p:sp>
      <p:sp>
        <p:nvSpPr>
          <p:cNvPr id="2" name="Thank you">
            <a:extLst>
              <a:ext uri="{FF2B5EF4-FFF2-40B4-BE49-F238E27FC236}">
                <a16:creationId xmlns:a16="http://schemas.microsoft.com/office/drawing/2014/main" xmlns="" id="{AD457F47-9C5E-1C3F-B927-E87CBAC62176}"/>
              </a:ext>
            </a:extLst>
          </p:cNvPr>
          <p:cNvSpPr txBox="1"/>
          <p:nvPr/>
        </p:nvSpPr>
        <p:spPr>
          <a:xfrm>
            <a:off x="1049539" y="3934688"/>
            <a:ext cx="21630925" cy="5638491"/>
          </a:xfrm>
          <a:prstGeom prst="rect">
            <a:avLst/>
          </a:prstGeom>
          <a:ln w="12700">
            <a:miter lim="400000"/>
          </a:ln>
        </p:spPr>
        <p:txBody>
          <a:bodyPr wrap="square" lIns="50780" tIns="50780" rIns="50780" bIns="50780">
            <a:spAutoFit/>
          </a:bodyPr>
          <a:lstStyle>
            <a:lvl1pPr algn="l" defTabSz="457200">
              <a:lnSpc>
                <a:spcPct val="120000"/>
              </a:lnSpc>
              <a:defRPr sz="8500" b="0" i="1">
                <a:solidFill>
                  <a:srgbClr val="5E5E5E"/>
                </a:solidFill>
                <a:latin typeface="Arial" panose="020B0604020202020204"/>
                <a:ea typeface="Arial" panose="020B0604020202020204"/>
                <a:cs typeface="Arial" panose="020B0604020202020204"/>
                <a:sym typeface="Arial" panose="020B0604020202020204"/>
              </a:defRPr>
            </a:lvl1pPr>
          </a:lstStyle>
          <a:p>
            <a:r>
              <a:rPr lang="el-GR" sz="6600" dirty="0">
                <a:solidFill>
                  <a:schemeClr val="tx1">
                    <a:lumMod val="65000"/>
                    <a:lumOff val="35000"/>
                  </a:schemeClr>
                </a:solidFill>
              </a:rPr>
              <a:t>Ευχαριστούμε</a:t>
            </a:r>
            <a:r>
              <a:rPr lang="x-none" sz="6600" dirty="0">
                <a:solidFill>
                  <a:schemeClr val="tx1">
                    <a:lumMod val="65000"/>
                    <a:lumOff val="35000"/>
                  </a:schemeClr>
                </a:solidFill>
              </a:rPr>
              <a:t>.</a:t>
            </a:r>
            <a:endParaRPr lang="en-US" sz="6600" dirty="0">
              <a:solidFill>
                <a:schemeClr val="tx1">
                  <a:lumMod val="65000"/>
                  <a:lumOff val="35000"/>
                </a:schemeClr>
              </a:solidFill>
            </a:endParaRPr>
          </a:p>
          <a:p>
            <a:endParaRPr lang="en-US" sz="6600" dirty="0">
              <a:solidFill>
                <a:schemeClr val="tx1">
                  <a:lumMod val="65000"/>
                  <a:lumOff val="35000"/>
                </a:schemeClr>
              </a:solidFill>
            </a:endParaRPr>
          </a:p>
          <a:p>
            <a:endParaRPr lang="en-US" sz="6600" dirty="0">
              <a:solidFill>
                <a:schemeClr val="tx1">
                  <a:lumMod val="65000"/>
                  <a:lumOff val="35000"/>
                </a:schemeClr>
              </a:solidFill>
            </a:endParaRPr>
          </a:p>
          <a:p>
            <a:r>
              <a:rPr lang="en-US" sz="3500" dirty="0">
                <a:solidFill>
                  <a:schemeClr val="tx1">
                    <a:lumMod val="65000"/>
                    <a:lumOff val="35000"/>
                  </a:schemeClr>
                </a:solidFill>
              </a:rPr>
              <a:t>#CyElections, </a:t>
            </a:r>
          </a:p>
          <a:p>
            <a:r>
              <a:rPr lang="en-US" sz="3500" dirty="0">
                <a:solidFill>
                  <a:schemeClr val="tx1">
                    <a:lumMod val="65000"/>
                    <a:lumOff val="35000"/>
                  </a:schemeClr>
                </a:solidFill>
              </a:rPr>
              <a:t>#</a:t>
            </a:r>
            <a:r>
              <a:rPr lang="el-GR" sz="3500" dirty="0">
                <a:solidFill>
                  <a:schemeClr val="tx1">
                    <a:lumMod val="65000"/>
                    <a:lumOff val="35000"/>
                  </a:schemeClr>
                </a:solidFill>
              </a:rPr>
              <a:t>Προεδρικές2023</a:t>
            </a:r>
          </a:p>
          <a:p>
            <a:r>
              <a:rPr lang="en-US" sz="3500" dirty="0">
                <a:solidFill>
                  <a:schemeClr val="tx1">
                    <a:lumMod val="65000"/>
                    <a:lumOff val="35000"/>
                  </a:schemeClr>
                </a:solidFill>
              </a:rPr>
              <a:t>www.elections.gov.cy </a:t>
            </a:r>
          </a:p>
        </p:txBody>
      </p:sp>
      <p:sp>
        <p:nvSpPr>
          <p:cNvPr id="5" name="ΥΠΟΥΡΓΕΙΟ ΑΜΥΝΑΣ">
            <a:extLst>
              <a:ext uri="{FF2B5EF4-FFF2-40B4-BE49-F238E27FC236}">
                <a16:creationId xmlns:a16="http://schemas.microsoft.com/office/drawing/2014/main" xmlns="" id="{D573C055-9DEE-6ADE-1F9C-D0541D96F1BB}"/>
              </a:ext>
            </a:extLst>
          </p:cNvPr>
          <p:cNvSpPr txBox="1">
            <a:spLocks noGrp="1" noRot="1" noMove="1" noResize="1" noEditPoints="1" noAdjustHandles="1" noChangeArrowheads="1" noChangeShapeType="1"/>
          </p:cNvSpPr>
          <p:nvPr/>
        </p:nvSpPr>
        <p:spPr>
          <a:xfrm>
            <a:off x="12459230" y="1072246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lang="el-GR" sz="3000" b="1" dirty="0"/>
              <a:t>ΥΠΟΥΡΓΕΙΟ ΕΣΩΤΕΡΙΚΩΝ</a:t>
            </a:r>
          </a:p>
        </p:txBody>
      </p:sp>
      <p:pic>
        <p:nvPicPr>
          <p:cNvPr id="3" name="Picture 2">
            <a:extLst>
              <a:ext uri="{FF2B5EF4-FFF2-40B4-BE49-F238E27FC236}">
                <a16:creationId xmlns:a16="http://schemas.microsoft.com/office/drawing/2014/main" xmlns="" id="{83EC63A0-457B-1F75-B483-EE2FAB6ACE59}"/>
              </a:ext>
            </a:extLst>
          </p:cNvPr>
          <p:cNvPicPr>
            <a:picLocks noChangeAspect="1"/>
          </p:cNvPicPr>
          <p:nvPr/>
        </p:nvPicPr>
        <p:blipFill>
          <a:blip r:embed="rId3"/>
          <a:srcRect/>
          <a:stretch/>
        </p:blipFill>
        <p:spPr>
          <a:xfrm>
            <a:off x="723884" y="9404610"/>
            <a:ext cx="7259339" cy="324549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here">
            <a:extLst>
              <a:ext uri="{FF2B5EF4-FFF2-40B4-BE49-F238E27FC236}">
                <a16:creationId xmlns:a16="http://schemas.microsoft.com/office/drawing/2014/main" xmlns="" id="{A0093756-BC63-47A3-285C-3B62888BEE75}"/>
              </a:ext>
            </a:extLst>
          </p:cNvPr>
          <p:cNvSpPr txBox="1"/>
          <p:nvPr/>
        </p:nvSpPr>
        <p:spPr>
          <a:xfrm>
            <a:off x="3514992" y="7255314"/>
            <a:ext cx="7586748" cy="148970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1200"/>
              </a:spcBef>
              <a:buClr>
                <a:srgbClr val="2F7788"/>
              </a:buClr>
              <a:buSzPct val="120000"/>
              <a:buFont typeface="Arial" panose="020B0604020202020204" pitchFamily="34" charset="0"/>
              <a:buChar char="•"/>
            </a:pPr>
            <a:r>
              <a:rPr lang="el-GR" sz="3500" kern="0" spc="0" dirty="0">
                <a:solidFill>
                  <a:srgbClr val="2F7788"/>
                </a:solidFill>
              </a:rPr>
              <a:t>240 Εγκλωβισμένοι</a:t>
            </a:r>
          </a:p>
          <a:p>
            <a:pPr marL="432000" indent="-432000">
              <a:lnSpc>
                <a:spcPct val="120000"/>
              </a:lnSpc>
              <a:spcBef>
                <a:spcPts val="1200"/>
              </a:spcBef>
              <a:buClr>
                <a:srgbClr val="2F7788"/>
              </a:buClr>
              <a:buSzPct val="120000"/>
              <a:buFont typeface="Arial" panose="020B0604020202020204" pitchFamily="34" charset="0"/>
              <a:buChar char="•"/>
            </a:pPr>
            <a:r>
              <a:rPr lang="el-GR" sz="3500" kern="0" spc="0" dirty="0">
                <a:solidFill>
                  <a:srgbClr val="2F7788"/>
                </a:solidFill>
              </a:rPr>
              <a:t>730 Τ/Κ</a:t>
            </a:r>
          </a:p>
        </p:txBody>
      </p:sp>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ΑΡΙΘΜΗΤΙΚΑ ΔΕΔΟΜΕΝΑ</a:t>
            </a:r>
          </a:p>
        </p:txBody>
      </p:sp>
      <p:sp>
        <p:nvSpPr>
          <p:cNvPr id="6" name="TextBox 5">
            <a:extLst>
              <a:ext uri="{FF2B5EF4-FFF2-40B4-BE49-F238E27FC236}">
                <a16:creationId xmlns:a16="http://schemas.microsoft.com/office/drawing/2014/main" xmlns="" id="{FA633A15-F3E6-4F98-4D82-FF3233EE3D0C}"/>
              </a:ext>
            </a:extLst>
          </p:cNvPr>
          <p:cNvSpPr txBox="1"/>
          <p:nvPr/>
        </p:nvSpPr>
        <p:spPr>
          <a:xfrm>
            <a:off x="3514991" y="3216691"/>
            <a:ext cx="758674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561.033</a:t>
            </a:r>
            <a:endParaRPr lang="el-GR" sz="6000" b="1" dirty="0">
              <a:solidFill>
                <a:srgbClr val="E38C19"/>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7" name="Subtitle here">
            <a:extLst>
              <a:ext uri="{FF2B5EF4-FFF2-40B4-BE49-F238E27FC236}">
                <a16:creationId xmlns:a16="http://schemas.microsoft.com/office/drawing/2014/main" xmlns="" id="{79DB61EF-4516-1510-EAAA-4F77942E0122}"/>
              </a:ext>
            </a:extLst>
          </p:cNvPr>
          <p:cNvSpPr txBox="1"/>
          <p:nvPr/>
        </p:nvSpPr>
        <p:spPr>
          <a:xfrm>
            <a:off x="3514992" y="5398853"/>
            <a:ext cx="6479614" cy="164147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Εγγεγραμμένοι εκλογείς</a:t>
            </a:r>
            <a:endParaRPr kumimoji="0" lang="en-GB"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11" name="Subtitle here">
            <a:extLst>
              <a:ext uri="{FF2B5EF4-FFF2-40B4-BE49-F238E27FC236}">
                <a16:creationId xmlns:a16="http://schemas.microsoft.com/office/drawing/2014/main" xmlns="" id="{0C7C0A24-FD4E-15CB-B996-2432DBF69C2C}"/>
              </a:ext>
            </a:extLst>
          </p:cNvPr>
          <p:cNvSpPr txBox="1"/>
          <p:nvPr/>
        </p:nvSpPr>
        <p:spPr>
          <a:xfrm>
            <a:off x="13282261" y="7255314"/>
            <a:ext cx="7586748" cy="148970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1200"/>
              </a:spcBef>
              <a:buClr>
                <a:srgbClr val="2F7788"/>
              </a:buClr>
              <a:buSzPct val="120000"/>
              <a:buFont typeface="Arial" panose="020B0604020202020204" pitchFamily="34" charset="0"/>
              <a:buChar char="•"/>
            </a:pPr>
            <a:r>
              <a:rPr lang="el-GR" sz="3500" kern="0" spc="0" dirty="0">
                <a:solidFill>
                  <a:srgbClr val="2F7788"/>
                </a:solidFill>
              </a:rPr>
              <a:t>1.113 Εκλογικά κέντρα στην Κύπρο</a:t>
            </a:r>
          </a:p>
          <a:p>
            <a:pPr marL="432000" indent="-432000">
              <a:lnSpc>
                <a:spcPct val="120000"/>
              </a:lnSpc>
              <a:spcBef>
                <a:spcPts val="1200"/>
              </a:spcBef>
              <a:buClr>
                <a:srgbClr val="2F7788"/>
              </a:buClr>
              <a:buSzPct val="120000"/>
              <a:buFont typeface="Arial" panose="020B0604020202020204" pitchFamily="34" charset="0"/>
              <a:buChar char="•"/>
            </a:pPr>
            <a:r>
              <a:rPr lang="el-GR" sz="3500" kern="0" spc="0" dirty="0">
                <a:solidFill>
                  <a:srgbClr val="2F7788"/>
                </a:solidFill>
              </a:rPr>
              <a:t>35</a:t>
            </a:r>
            <a:r>
              <a:rPr lang="en-US" sz="3500" kern="0" spc="0" dirty="0">
                <a:solidFill>
                  <a:srgbClr val="2F7788"/>
                </a:solidFill>
              </a:rPr>
              <a:t> </a:t>
            </a:r>
            <a:r>
              <a:rPr lang="el-GR" sz="3500" kern="0" spc="0" dirty="0">
                <a:solidFill>
                  <a:srgbClr val="2F7788"/>
                </a:solidFill>
              </a:rPr>
              <a:t>Εκλογικά κέντρα στο εξωτερικό</a:t>
            </a:r>
          </a:p>
        </p:txBody>
      </p:sp>
      <p:sp>
        <p:nvSpPr>
          <p:cNvPr id="12" name="TextBox 11">
            <a:extLst>
              <a:ext uri="{FF2B5EF4-FFF2-40B4-BE49-F238E27FC236}">
                <a16:creationId xmlns:a16="http://schemas.microsoft.com/office/drawing/2014/main" xmlns="" id="{DD306B8E-3E9F-C5DB-6267-AA5B9FF0C550}"/>
              </a:ext>
            </a:extLst>
          </p:cNvPr>
          <p:cNvSpPr txBox="1"/>
          <p:nvPr/>
        </p:nvSpPr>
        <p:spPr>
          <a:xfrm>
            <a:off x="13282260" y="3216691"/>
            <a:ext cx="758674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15000"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1.148</a:t>
            </a:r>
            <a:endParaRPr lang="el-GR" sz="6000" b="1" dirty="0">
              <a:solidFill>
                <a:srgbClr val="E38C19"/>
              </a:solidFill>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13" name="Subtitle here">
            <a:extLst>
              <a:ext uri="{FF2B5EF4-FFF2-40B4-BE49-F238E27FC236}">
                <a16:creationId xmlns:a16="http://schemas.microsoft.com/office/drawing/2014/main" xmlns="" id="{9D307190-2630-759B-BA1A-562D984E59F4}"/>
              </a:ext>
            </a:extLst>
          </p:cNvPr>
          <p:cNvSpPr txBox="1"/>
          <p:nvPr/>
        </p:nvSpPr>
        <p:spPr>
          <a:xfrm>
            <a:off x="13282260" y="5398853"/>
            <a:ext cx="7586749" cy="164147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0" marR="0" indent="0" defTabSz="825500" rtl="0" fontAlgn="auto" latinLnBrk="0" hangingPunct="0">
              <a:lnSpc>
                <a:spcPct val="100000"/>
              </a:lnSpc>
              <a:spcBef>
                <a:spcPts val="0"/>
              </a:spcBef>
              <a:spcAft>
                <a:spcPts val="0"/>
              </a:spcAft>
              <a:buClrTx/>
              <a:buSzTx/>
              <a:buFontTx/>
              <a:buNone/>
              <a:tabLst/>
            </a:pPr>
            <a:r>
              <a:rPr kumimoji="0" lang="el-GR"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Εκλογικά κέντρα σε Κύπρο και εξωτερικό</a:t>
            </a:r>
            <a:endParaRPr kumimoji="0" lang="en-GB" b="1" i="0" u="none" strike="noStrike" cap="none" spc="0" normalizeH="0" baseline="0" dirty="0">
              <a:ln>
                <a:noFill/>
              </a:ln>
              <a:solidFill>
                <a:srgbClr val="E38C19"/>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Tree>
    <p:extLst>
      <p:ext uri="{BB962C8B-B14F-4D97-AF65-F5344CB8AC3E}">
        <p14:creationId xmlns:p14="http://schemas.microsoft.com/office/powerpoint/2010/main" val="4223751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ΕΓΓΕΓΡΑΜΜΕΝΟΙ ΨΗΦΟΦΟΡΟΙ</a:t>
            </a:r>
          </a:p>
        </p:txBody>
      </p:sp>
      <p:pic>
        <p:nvPicPr>
          <p:cNvPr id="13" name="Picture 12">
            <a:extLst>
              <a:ext uri="{FF2B5EF4-FFF2-40B4-BE49-F238E27FC236}">
                <a16:creationId xmlns:a16="http://schemas.microsoft.com/office/drawing/2014/main" xmlns="" id="{F7CFA0CD-2BA2-ADA2-2987-C0A338327A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5001" y="1564541"/>
            <a:ext cx="17288639" cy="9730417"/>
          </a:xfrm>
          <a:prstGeom prst="rect">
            <a:avLst/>
          </a:prstGeom>
        </p:spPr>
      </p:pic>
      <p:sp>
        <p:nvSpPr>
          <p:cNvPr id="4" name="TextBox 3">
            <a:extLst>
              <a:ext uri="{FF2B5EF4-FFF2-40B4-BE49-F238E27FC236}">
                <a16:creationId xmlns:a16="http://schemas.microsoft.com/office/drawing/2014/main" xmlns="" id="{155703CE-31A0-5F82-B8D4-A367DC9CB891}"/>
              </a:ext>
            </a:extLst>
          </p:cNvPr>
          <p:cNvSpPr txBox="1"/>
          <p:nvPr/>
        </p:nvSpPr>
        <p:spPr>
          <a:xfrm>
            <a:off x="860360" y="8693992"/>
            <a:ext cx="5374641" cy="2677656"/>
          </a:xfrm>
          <a:prstGeom prst="rect">
            <a:avLst/>
          </a:prstGeom>
          <a:noFill/>
        </p:spPr>
        <p:txBody>
          <a:bodyPr wrap="square" rtlCol="0">
            <a:spAutoFit/>
          </a:bodyPr>
          <a:lstStyle/>
          <a:p>
            <a:r>
              <a:rPr lang="el-GR" sz="2800" i="1" spc="150" dirty="0">
                <a:solidFill>
                  <a:srgbClr val="5E5E5E"/>
                </a:solidFill>
                <a:latin typeface="Arial" panose="020B0604020202020204"/>
                <a:cs typeface="Arial" panose="020B0604020202020204"/>
                <a:sym typeface="Arial" panose="020B0604020202020204"/>
              </a:rPr>
              <a:t>Στους πιο πάνω αριθμούς περιλαμβάνονται </a:t>
            </a:r>
            <a:r>
              <a:rPr lang="el-GR" sz="2800" b="1" i="1" spc="150" dirty="0">
                <a:solidFill>
                  <a:srgbClr val="3990A5"/>
                </a:solidFill>
                <a:latin typeface="Arial" panose="020B0604020202020204"/>
                <a:cs typeface="Arial" panose="020B0604020202020204"/>
                <a:sym typeface="Arial" panose="020B0604020202020204"/>
              </a:rPr>
              <a:t>730 Τ/Κ </a:t>
            </a:r>
            <a:r>
              <a:rPr lang="en-US" sz="2800" b="1" i="1" spc="150" dirty="0">
                <a:solidFill>
                  <a:srgbClr val="3990A5"/>
                </a:solidFill>
                <a:latin typeface="Arial" panose="020B0604020202020204"/>
                <a:cs typeface="Arial" panose="020B0604020202020204"/>
                <a:sym typeface="Arial" panose="020B0604020202020204"/>
              </a:rPr>
              <a:t/>
            </a:r>
            <a:br>
              <a:rPr lang="en-US" sz="2800" b="1" i="1" spc="150" dirty="0">
                <a:solidFill>
                  <a:srgbClr val="3990A5"/>
                </a:solidFill>
                <a:latin typeface="Arial" panose="020B0604020202020204"/>
                <a:cs typeface="Arial" panose="020B0604020202020204"/>
                <a:sym typeface="Arial" panose="020B0604020202020204"/>
              </a:rPr>
            </a:br>
            <a:r>
              <a:rPr lang="el-GR" sz="2800" b="1" i="1" spc="150" dirty="0">
                <a:solidFill>
                  <a:srgbClr val="3990A5"/>
                </a:solidFill>
                <a:latin typeface="Arial" panose="020B0604020202020204"/>
                <a:cs typeface="Arial" panose="020B0604020202020204"/>
                <a:sym typeface="Arial" panose="020B0604020202020204"/>
              </a:rPr>
              <a:t>και 301 φυλακισμένοι, </a:t>
            </a:r>
            <a:r>
              <a:rPr lang="en-US" sz="2800" b="1" i="1" spc="150" dirty="0">
                <a:solidFill>
                  <a:srgbClr val="3990A5"/>
                </a:solidFill>
                <a:latin typeface="Arial" panose="020B0604020202020204"/>
                <a:cs typeface="Arial" panose="020B0604020202020204"/>
                <a:sym typeface="Arial" panose="020B0604020202020204"/>
              </a:rPr>
              <a:t/>
            </a:r>
            <a:br>
              <a:rPr lang="en-US" sz="2800" b="1" i="1" spc="150" dirty="0">
                <a:solidFill>
                  <a:srgbClr val="3990A5"/>
                </a:solidFill>
                <a:latin typeface="Arial" panose="020B0604020202020204"/>
                <a:cs typeface="Arial" panose="020B0604020202020204"/>
                <a:sym typeface="Arial" panose="020B0604020202020204"/>
              </a:rPr>
            </a:br>
            <a:r>
              <a:rPr lang="el-GR" sz="2800" i="1" spc="150" dirty="0">
                <a:solidFill>
                  <a:srgbClr val="5E5E5E"/>
                </a:solidFill>
                <a:latin typeface="Arial" panose="020B0604020202020204"/>
                <a:cs typeface="Arial" panose="020B0604020202020204"/>
                <a:sym typeface="Arial" panose="020B0604020202020204"/>
              </a:rPr>
              <a:t>έναντι 657 και 296, αντίστοιχα των Προεδρικών Εκλογών 2018</a:t>
            </a:r>
          </a:p>
        </p:txBody>
      </p:sp>
    </p:spTree>
    <p:extLst>
      <p:ext uri="{BB962C8B-B14F-4D97-AF65-F5344CB8AC3E}">
        <p14:creationId xmlns:p14="http://schemas.microsoft.com/office/powerpoint/2010/main" val="5647030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ΚΑΤΑΝΟΜΗ ΕΚΛΟΓΕΩΝ ΚΑΤΑ ΗΛΙΚΙΑ ΚΑΙ ΦΥΛΟ</a:t>
            </a:r>
          </a:p>
        </p:txBody>
      </p:sp>
      <p:pic>
        <p:nvPicPr>
          <p:cNvPr id="12" name="Picture 11" descr="Table&#10;&#10;Description automatically generated">
            <a:extLst>
              <a:ext uri="{FF2B5EF4-FFF2-40B4-BE49-F238E27FC236}">
                <a16:creationId xmlns:a16="http://schemas.microsoft.com/office/drawing/2014/main" xmlns="" id="{9135E1E7-3BE4-F068-D55D-5C7F353D4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64" y="1600905"/>
            <a:ext cx="22700072" cy="9730417"/>
          </a:xfrm>
          <a:prstGeom prst="rect">
            <a:avLst/>
          </a:prstGeom>
        </p:spPr>
      </p:pic>
    </p:spTree>
    <p:extLst>
      <p:ext uri="{BB962C8B-B14F-4D97-AF65-F5344CB8AC3E}">
        <p14:creationId xmlns:p14="http://schemas.microsoft.com/office/powerpoint/2010/main" val="2738563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4609275-7641-4579-F4A6-0B858F630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107" y="3010026"/>
            <a:ext cx="10911786" cy="6643614"/>
          </a:xfrm>
          <a:prstGeom prst="rect">
            <a:avLst/>
          </a:prstGeom>
        </p:spPr>
      </p:pic>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ΝΕΟΙ ΕΚΛΟΓΕΙΣ ΑΝΑ ΕΠΑΡΧΙΑ </a:t>
            </a:r>
          </a:p>
        </p:txBody>
      </p:sp>
    </p:spTree>
    <p:extLst>
      <p:ext uri="{BB962C8B-B14F-4D97-AF65-F5344CB8AC3E}">
        <p14:creationId xmlns:p14="http://schemas.microsoft.com/office/powerpoint/2010/main" val="19311080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65000"/>
                    <a:lumOff val="35000"/>
                  </a:schemeClr>
                </a:solidFill>
              </a:rPr>
              <a:t>ΚΥΠΡΙΑΚΗ ΔΗΜΟΚΡΑΤΙΑ / ΠΝΕΥΜΑΤΙΚΑ ΔΙΚΑΙΩΜΑΤΑ 20</a:t>
            </a:r>
            <a:r>
              <a:rPr lang="en-US" sz="1000" dirty="0">
                <a:solidFill>
                  <a:schemeClr val="tx1">
                    <a:lumMod val="65000"/>
                    <a:lumOff val="35000"/>
                  </a:schemeClr>
                </a:solidFill>
              </a:rPr>
              <a:t>23</a:t>
            </a: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xmlns=""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5" name="ΥΠΟΥΡΓΕΙΟ ΑΜΥΝΑΣ">
            <a:extLst>
              <a:ext uri="{FF2B5EF4-FFF2-40B4-BE49-F238E27FC236}">
                <a16:creationId xmlns:a16="http://schemas.microsoft.com/office/drawing/2014/main" xmlns="" id="{84D4383D-5C12-DEE7-6768-92FB3DD8388D}"/>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ΕΣΩΤΕΡΙΚΩΝ</a:t>
            </a:r>
          </a:p>
        </p:txBody>
      </p:sp>
      <p:sp>
        <p:nvSpPr>
          <p:cNvPr id="2" name="headline goes here goes here">
            <a:extLst>
              <a:ext uri="{FF2B5EF4-FFF2-40B4-BE49-F238E27FC236}">
                <a16:creationId xmlns:a16="http://schemas.microsoft.com/office/drawing/2014/main" xmlns="" id="{35303607-366C-76C8-32EB-F0EF27A01B4B}"/>
              </a:ext>
            </a:extLst>
          </p:cNvPr>
          <p:cNvSpPr txBox="1"/>
          <p:nvPr/>
        </p:nvSpPr>
        <p:spPr>
          <a:xfrm>
            <a:off x="860929" y="562098"/>
            <a:ext cx="17826082"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cap="none" dirty="0">
                <a:latin typeface="Arial" panose="020B0604020202020204" pitchFamily="34" charset="0"/>
                <a:cs typeface="Arial" panose="020B0604020202020204" pitchFamily="34" charset="0"/>
              </a:rPr>
              <a:t>ΕΚΛΟΓΙΚΑ ΚΕΝΤΡΑ ΑΝΑ ΕΚΛΟΓΙΚΗ ΠΕΡΙΦΕΡΕΙΑ</a:t>
            </a:r>
          </a:p>
        </p:txBody>
      </p:sp>
      <p:pic>
        <p:nvPicPr>
          <p:cNvPr id="7" name="Picture 6" descr="Table&#10;&#10;Description automatically generated">
            <a:extLst>
              <a:ext uri="{FF2B5EF4-FFF2-40B4-BE49-F238E27FC236}">
                <a16:creationId xmlns:a16="http://schemas.microsoft.com/office/drawing/2014/main" xmlns="" id="{3BB195C4-2AF1-0F20-7123-6482D8C21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340" y="1800655"/>
            <a:ext cx="15891320" cy="9146084"/>
          </a:xfrm>
          <a:prstGeom prst="rect">
            <a:avLst/>
          </a:prstGeom>
        </p:spPr>
      </p:pic>
    </p:spTree>
    <p:extLst>
      <p:ext uri="{BB962C8B-B14F-4D97-AF65-F5344CB8AC3E}">
        <p14:creationId xmlns:p14="http://schemas.microsoft.com/office/powerpoint/2010/main" val="930377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23276</TotalTime>
  <Words>1543</Words>
  <Application>Microsoft Office PowerPoint</Application>
  <PresentationFormat>Custom</PresentationFormat>
  <Paragraphs>311</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ΠΡΟΕΔΡΙΚΕΣ ΕΚΛΟΓΕΣ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Evangelia Tsianaka</dc:creator>
  <cp:lastModifiedBy>Soteroulla Charalambous</cp:lastModifiedBy>
  <cp:revision>480</cp:revision>
  <cp:lastPrinted>2022-09-02T05:05:30Z</cp:lastPrinted>
  <dcterms:created xsi:type="dcterms:W3CDTF">2022-03-09T12:18:09Z</dcterms:created>
  <dcterms:modified xsi:type="dcterms:W3CDTF">2023-02-03T08:55:41Z</dcterms:modified>
</cp:coreProperties>
</file>