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1461" r:id="rId3"/>
    <p:sldId id="1459" r:id="rId4"/>
    <p:sldId id="1460" r:id="rId5"/>
    <p:sldId id="1462" r:id="rId6"/>
    <p:sldId id="1463" r:id="rId7"/>
    <p:sldId id="1464" r:id="rId8"/>
    <p:sldId id="1457" r:id="rId9"/>
    <p:sldId id="1465" r:id="rId10"/>
    <p:sldId id="1466" r:id="rId11"/>
  </p:sldIdLst>
  <p:sldSz cx="12192000" cy="6858000"/>
  <p:notesSz cx="6797675" cy="9926638"/>
  <p:defaultTextStyle>
    <a:defPPr>
      <a:defRPr lang="en-US"/>
    </a:defPPr>
    <a:lvl1pPr marL="0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18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34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52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69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086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04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20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38" algn="l" defTabSz="9140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ayiotis Panayiotou" initials="P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FF4B4B"/>
    <a:srgbClr val="FF9F9F"/>
    <a:srgbClr val="FF7171"/>
    <a:srgbClr val="D9D9D9"/>
    <a:srgbClr val="C63A44"/>
    <a:srgbClr val="2E75B6"/>
    <a:srgbClr val="9600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8" autoAdjust="0"/>
    <p:restoredTop sz="93822" autoAdjust="0"/>
  </p:normalViewPr>
  <p:slideViewPr>
    <p:cSldViewPr snapToGrid="0">
      <p:cViewPr varScale="1">
        <p:scale>
          <a:sx n="114" d="100"/>
          <a:sy n="114" d="100"/>
        </p:scale>
        <p:origin x="7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53\UserData\Common\1.%20TEAM%20A\Economic%20Risk%20Report%2006-22\RiskQuestionnairePulse202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61414775316311E-2"/>
          <c:y val="2.3155037772350284E-2"/>
          <c:w val="0.85523892833644399"/>
          <c:h val="0.923139313986577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M.S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54A-453B-8083-3894BBEB014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Medium" panose="020B060302010202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54A-453B-8083-3894BBEB01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Σημαντική και παρατεταμένη αύξηση των τιμών/πληθωρισμού</c:v>
                </c:pt>
                <c:pt idx="1">
                  <c:v>Επιδείνωση των κλιματικών συνθηκών.</c:v>
                </c:pt>
                <c:pt idx="2">
                  <c:v>Μαζική εισροή μεταναστών</c:v>
                </c:pt>
                <c:pt idx="3">
                  <c:v>Κυβερνοεπιθέσεις με προβλήματα στην λειτουργία υποδομών ζωτικής σημασίας</c:v>
                </c:pt>
                <c:pt idx="4">
                  <c:v>Επιδείνωση δημοσίων οικονομικών και σημαντική αύξηση του δημόσιου χρέους</c:v>
                </c:pt>
                <c:pt idx="5">
                  <c:v>Παρατεταμένη ανομβρία με συνέπεια ελλείψεις σε νερό</c:v>
                </c:pt>
                <c:pt idx="6">
                  <c:v>Εντάσεις στην Ανατολική Μεσόγειο και πιθανότητα ενός θερμού επεισοδίου με την Τουρκία</c:v>
                </c:pt>
                <c:pt idx="7">
                  <c:v>Σημαντική αύξηση στη εταιρική φορολογία</c:v>
                </c:pt>
                <c:pt idx="8">
                  <c:v>Φυσικές καταστροφές, π.χ. πυρκαγιές, πλημύρες, σεισμοί</c:v>
                </c:pt>
                <c:pt idx="9">
                  <c:v>Συνέχιση της πανδημίας ή/και νέα υγειονομική κρίση</c:v>
                </c:pt>
                <c:pt idx="10">
                  <c:v>Αποτυχία εκτέλεσης του ψηφιακού μετασχηματισμού</c:v>
                </c:pt>
                <c:pt idx="11">
                  <c:v>Σημαντική επιδείνωση της θέσης της Κύπρου στους δείκτες διαφθοράς</c:v>
                </c:pt>
                <c:pt idx="12">
                  <c:v>Μεγάλη πτώση στις αφίξεις τουριστών</c:v>
                </c:pt>
                <c:pt idx="13">
                  <c:v>Οικονομική κατάρρευση του γενικού συστήματος υγείας</c:v>
                </c:pt>
                <c:pt idx="14">
                  <c:v>Κατακόρυφη πτώση των εξαγωγών προϊόντων της Κύπρου</c:v>
                </c:pt>
                <c:pt idx="15">
                  <c:v>Πιθανή κατάρρευση συστημικής τράπεζας</c:v>
                </c:pt>
                <c:pt idx="16">
                  <c:v>Τρομοκρατική επίθεση στο έδαφος της Κύπρου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3.6000000000000005</c:v>
                </c:pt>
                <c:pt idx="1">
                  <c:v>3.12</c:v>
                </c:pt>
                <c:pt idx="2">
                  <c:v>2.8</c:v>
                </c:pt>
                <c:pt idx="3">
                  <c:v>2.6</c:v>
                </c:pt>
                <c:pt idx="4">
                  <c:v>2.5600000000000005</c:v>
                </c:pt>
                <c:pt idx="5">
                  <c:v>2.5600000000000005</c:v>
                </c:pt>
                <c:pt idx="6">
                  <c:v>2.48</c:v>
                </c:pt>
                <c:pt idx="7">
                  <c:v>2.4400000000000004</c:v>
                </c:pt>
                <c:pt idx="8">
                  <c:v>2.4400000000000004</c:v>
                </c:pt>
                <c:pt idx="9">
                  <c:v>2.4000000000000008</c:v>
                </c:pt>
                <c:pt idx="10">
                  <c:v>2.4000000000000004</c:v>
                </c:pt>
                <c:pt idx="11">
                  <c:v>2.3600000000000003</c:v>
                </c:pt>
                <c:pt idx="12">
                  <c:v>2.3600000000000003</c:v>
                </c:pt>
                <c:pt idx="13">
                  <c:v>2.2800000000000002</c:v>
                </c:pt>
                <c:pt idx="14">
                  <c:v>2.04</c:v>
                </c:pt>
                <c:pt idx="15">
                  <c:v>2</c:v>
                </c:pt>
                <c:pt idx="16">
                  <c:v>1.9200000000000002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A-453B-8083-3894BBEB0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163208576"/>
        <c:axId val="163216000"/>
      </c:barChart>
      <c:catAx>
        <c:axId val="163208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63216000"/>
        <c:crosses val="autoZero"/>
        <c:auto val="1"/>
        <c:lblAlgn val="ctr"/>
        <c:lblOffset val="100"/>
        <c:noMultiLvlLbl val="0"/>
      </c:catAx>
      <c:valAx>
        <c:axId val="16321600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16320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Franklin Gothic Medium" panose="020B0603020102020204" pitchFamily="34" charset="0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61414775316311E-2"/>
          <c:y val="2.3155037772350284E-2"/>
          <c:w val="0.85523892833644399"/>
          <c:h val="0.923139313986577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M.S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54A-453B-8083-3894BBEB014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Medium" panose="020B060302010202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54A-453B-8083-3894BBEB01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Σημαντική και παρατεταμένη αύξηση των τιμών/πληθωρισμού</c:v>
                </c:pt>
                <c:pt idx="1">
                  <c:v>Εντάσεις στην Ανατολική Μεσόγειο και πιθανότητα ενός θερμού επεισοδίου με την Τουρκία</c:v>
                </c:pt>
                <c:pt idx="2">
                  <c:v>Πιθανή κατάρρευση συστημικής τράπεζας</c:v>
                </c:pt>
                <c:pt idx="3">
                  <c:v>Οικονομική κατάρρευση του γενικού συστήματος υγείας</c:v>
                </c:pt>
                <c:pt idx="4">
                  <c:v>Αποτυχία εκτέλεσης του ψηφιακού μετασχηματισμού</c:v>
                </c:pt>
                <c:pt idx="5">
                  <c:v>Μεγάλη πτώση στις αφίξεις τουριστών</c:v>
                </c:pt>
                <c:pt idx="6">
                  <c:v>Επιδείνωση των κλιματικών συνθηκών.</c:v>
                </c:pt>
                <c:pt idx="7">
                  <c:v>Κυβερνοεπιθέσεις με προβλήματα στην λειτουργία υποδομών ζωτικής σημασίας</c:v>
                </c:pt>
                <c:pt idx="8">
                  <c:v>Επιδείνωση δημοσίων οικονομικών και σημαντική αύξηση του δημόσιου χρέους</c:v>
                </c:pt>
                <c:pt idx="9">
                  <c:v>Μαζική εισροή μεταναστών</c:v>
                </c:pt>
                <c:pt idx="10">
                  <c:v>Τρομοκρατική επίθεση στο έδαφος της Κύπρου</c:v>
                </c:pt>
                <c:pt idx="11">
                  <c:v>Σημαντική επιδείνωση της θέσης της Κύπρου στους δείκτες διαφθοράς</c:v>
                </c:pt>
                <c:pt idx="12">
                  <c:v>Συνέχιση της πανδημίας ή/και νέα υγειονομική κρίση</c:v>
                </c:pt>
                <c:pt idx="13">
                  <c:v>Φυσικές καταστροφές, π.χ. πυρκαγιές, πλημύρες, σεισμοί</c:v>
                </c:pt>
                <c:pt idx="14">
                  <c:v>Παρατεταμένη ανομβρία με συνέπεια ελλείψεις σε νερό</c:v>
                </c:pt>
                <c:pt idx="15">
                  <c:v>Σημαντική αύξηση στη εταιρική φορολογία</c:v>
                </c:pt>
                <c:pt idx="16">
                  <c:v>Κατακόρυφη πτώση των εξαγωγών προϊόντων της Κύπρου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  <c:pt idx="3">
                  <c:v>3.6</c:v>
                </c:pt>
                <c:pt idx="4">
                  <c:v>3.5</c:v>
                </c:pt>
                <c:pt idx="5">
                  <c:v>3.5</c:v>
                </c:pt>
                <c:pt idx="6">
                  <c:v>3.4</c:v>
                </c:pt>
                <c:pt idx="7">
                  <c:v>3.4</c:v>
                </c:pt>
                <c:pt idx="8">
                  <c:v>3.3</c:v>
                </c:pt>
                <c:pt idx="9">
                  <c:v>3.2</c:v>
                </c:pt>
                <c:pt idx="10">
                  <c:v>3.2</c:v>
                </c:pt>
                <c:pt idx="11">
                  <c:v>3.1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2.9</c:v>
                </c:pt>
                <c:pt idx="1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A-453B-8083-3894BBEB0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163208576"/>
        <c:axId val="163216000"/>
      </c:barChart>
      <c:catAx>
        <c:axId val="163208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63216000"/>
        <c:crosses val="autoZero"/>
        <c:auto val="1"/>
        <c:lblAlgn val="ctr"/>
        <c:lblOffset val="100"/>
        <c:noMultiLvlLbl val="0"/>
      </c:catAx>
      <c:valAx>
        <c:axId val="16321600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16320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Franklin Gothic Medium" panose="020B0603020102020204" pitchFamily="34" charset="0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61414775316311E-2"/>
          <c:y val="2.3155037772350284E-2"/>
          <c:w val="0.85523892833644399"/>
          <c:h val="0.923139313986577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M.S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54A-453B-8083-3894BBEB014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Franklin Gothic Medium" panose="020B060302010202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54A-453B-8083-3894BBEB01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Σημαντική και παρατεταμένη αύξηση των τιμών/πληθωρισμού</c:v>
                </c:pt>
                <c:pt idx="1">
                  <c:v>Συνέχιση της πανδημίας ή/και νέα υγειονομική κρίση</c:v>
                </c:pt>
                <c:pt idx="2">
                  <c:v>Επιδείνωση δημοσίων οικονομικών και σημαντική αύξηση του δημόσιου χρέους</c:v>
                </c:pt>
                <c:pt idx="3">
                  <c:v>Μεγάλη πτώση στις αφίξεις τουριστών</c:v>
                </c:pt>
                <c:pt idx="4">
                  <c:v>Σημαντική επιδείνωση της θέσης της Κύπρου στους δείκτες διαφθοράς</c:v>
                </c:pt>
                <c:pt idx="5">
                  <c:v>Μαζική εισροή μεταναστών</c:v>
                </c:pt>
                <c:pt idx="6">
                  <c:v>Εντάσεις στην Ανατολική Μεσόγειο και πιθανότητα ενός θερμού επεισοδίου με την Τουρκία</c:v>
                </c:pt>
                <c:pt idx="7">
                  <c:v>Σημαντική αύξηση στη εταιρική φορολογία</c:v>
                </c:pt>
                <c:pt idx="8">
                  <c:v>Κυβερνοεπιθέσεις με προβλήματα στην λειτουργία υποδομών ζωτικής σημασίας</c:v>
                </c:pt>
                <c:pt idx="9">
                  <c:v>Φυσικές καταστροφές, π.χ. πυρκαγιές, πλημύρες, σεισμοί</c:v>
                </c:pt>
                <c:pt idx="10">
                  <c:v>Κατακόρυφη πτώση των εξαγωγών προϊόντων της Κύπρου</c:v>
                </c:pt>
                <c:pt idx="11">
                  <c:v>Αποτυχία εκτέλεσης του ψηφιακού μετασχηματισμού</c:v>
                </c:pt>
                <c:pt idx="12">
                  <c:v>Πιθανή κατάρρευση συστημικής τράπεζας</c:v>
                </c:pt>
                <c:pt idx="13">
                  <c:v>Τρομοκρατική επίθεση στο έδαφος της Κύπρου</c:v>
                </c:pt>
                <c:pt idx="14">
                  <c:v>Παρατεταμένη ανομβρία με συνέπεια ελλείψεις σε νερό</c:v>
                </c:pt>
                <c:pt idx="15">
                  <c:v>Επιδείνωση των κλιματικών συνθηκών</c:v>
                </c:pt>
                <c:pt idx="16">
                  <c:v>Οικονομική κατάρρευση του γενικού συστήματος υγείας</c:v>
                </c:pt>
              </c:strCache>
            </c:strRef>
          </c:cat>
          <c:val>
            <c:numRef>
              <c:f>Sheet1!$B$2:$B$18</c:f>
              <c:numCache>
                <c:formatCode>0%</c:formatCode>
                <c:ptCount val="17"/>
                <c:pt idx="0">
                  <c:v>0.84</c:v>
                </c:pt>
                <c:pt idx="1">
                  <c:v>0.72</c:v>
                </c:pt>
                <c:pt idx="2">
                  <c:v>0.6</c:v>
                </c:pt>
                <c:pt idx="3">
                  <c:v>0.6</c:v>
                </c:pt>
                <c:pt idx="4">
                  <c:v>0.56000000000000005</c:v>
                </c:pt>
                <c:pt idx="5">
                  <c:v>0.5</c:v>
                </c:pt>
                <c:pt idx="6">
                  <c:v>0.48</c:v>
                </c:pt>
                <c:pt idx="7">
                  <c:v>0.48</c:v>
                </c:pt>
                <c:pt idx="8">
                  <c:v>0.28000000000000003</c:v>
                </c:pt>
                <c:pt idx="9">
                  <c:v>0.24</c:v>
                </c:pt>
                <c:pt idx="10">
                  <c:v>0.24</c:v>
                </c:pt>
                <c:pt idx="11">
                  <c:v>0.2</c:v>
                </c:pt>
                <c:pt idx="12">
                  <c:v>0.2</c:v>
                </c:pt>
                <c:pt idx="13">
                  <c:v>0.13</c:v>
                </c:pt>
                <c:pt idx="14">
                  <c:v>0.08</c:v>
                </c:pt>
                <c:pt idx="15">
                  <c:v>0.04</c:v>
                </c:pt>
                <c:pt idx="1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4A-453B-8083-3894BBEB0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163208576"/>
        <c:axId val="163216000"/>
      </c:barChart>
      <c:catAx>
        <c:axId val="163208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63216000"/>
        <c:crosses val="autoZero"/>
        <c:auto val="1"/>
        <c:lblAlgn val="ctr"/>
        <c:lblOffset val="100"/>
        <c:noMultiLvlLbl val="0"/>
      </c:catAx>
      <c:valAx>
        <c:axId val="1632160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6320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Franklin Gothic Medium" panose="020B0603020102020204" pitchFamily="34" charset="0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959012745812677E-2"/>
          <c:y val="5.4018137592943653E-2"/>
          <c:w val="0.91756190346801658"/>
          <c:h val="0.85089033763277766"/>
        </c:manualLayout>
      </c:layout>
      <c:scatterChart>
        <c:scatterStyle val="lineMarker"/>
        <c:varyColors val="0"/>
        <c:ser>
          <c:idx val="0"/>
          <c:order val="0"/>
          <c:tx>
            <c:v/>
          </c:tx>
          <c:spPr>
            <a:ln w="25400">
              <a:noFill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</c:spPr>
          </c:marker>
          <c:dPt>
            <c:idx val="0"/>
            <c:marker>
              <c:symbol val="circle"/>
              <c:size val="40"/>
            </c:marker>
            <c:bubble3D val="0"/>
            <c:extLst>
              <c:ext xmlns:c16="http://schemas.microsoft.com/office/drawing/2014/chart" uri="{C3380CC4-5D6E-409C-BE32-E72D297353CC}">
                <c16:uniqueId val="{00000000-83C2-4854-ADCB-569C73BD60AF}"/>
              </c:ext>
            </c:extLst>
          </c:dPt>
          <c:dPt>
            <c:idx val="1"/>
            <c:marker>
              <c:symbol val="circle"/>
              <c:size val="2"/>
            </c:marker>
            <c:bubble3D val="0"/>
            <c:extLst>
              <c:ext xmlns:c16="http://schemas.microsoft.com/office/drawing/2014/chart" uri="{C3380CC4-5D6E-409C-BE32-E72D297353CC}">
                <c16:uniqueId val="{00000001-83C2-4854-ADCB-569C73BD60AF}"/>
              </c:ext>
            </c:extLst>
          </c:dPt>
          <c:dPt>
            <c:idx val="2"/>
            <c:marker>
              <c:symbol val="circle"/>
              <c:size val="23"/>
            </c:marker>
            <c:bubble3D val="0"/>
            <c:extLst>
              <c:ext xmlns:c16="http://schemas.microsoft.com/office/drawing/2014/chart" uri="{C3380CC4-5D6E-409C-BE32-E72D297353CC}">
                <c16:uniqueId val="{00000002-83C2-4854-ADCB-569C73BD60AF}"/>
              </c:ext>
            </c:extLst>
          </c:dPt>
          <c:dPt>
            <c:idx val="3"/>
            <c:marker>
              <c:symbol val="circle"/>
              <c:size val="24"/>
            </c:marker>
            <c:bubble3D val="0"/>
            <c:extLst>
              <c:ext xmlns:c16="http://schemas.microsoft.com/office/drawing/2014/chart" uri="{C3380CC4-5D6E-409C-BE32-E72D297353CC}">
                <c16:uniqueId val="{00000003-83C2-4854-ADCB-569C73BD60AF}"/>
              </c:ext>
            </c:extLst>
          </c:dPt>
          <c:dPt>
            <c:idx val="4"/>
            <c:marker>
              <c:symbol val="circle"/>
              <c:size val="13"/>
            </c:marker>
            <c:bubble3D val="0"/>
            <c:extLst>
              <c:ext xmlns:c16="http://schemas.microsoft.com/office/drawing/2014/chart" uri="{C3380CC4-5D6E-409C-BE32-E72D297353CC}">
                <c16:uniqueId val="{00000004-83C2-4854-ADCB-569C73BD60AF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chemeClr val="tx1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3C2-4854-ADCB-569C73BD60AF}"/>
              </c:ext>
            </c:extLst>
          </c:dPt>
          <c:dPt>
            <c:idx val="6"/>
            <c:marker>
              <c:symbol val="circle"/>
              <c:size val="29"/>
            </c:marker>
            <c:bubble3D val="0"/>
            <c:extLst>
              <c:ext xmlns:c16="http://schemas.microsoft.com/office/drawing/2014/chart" uri="{C3380CC4-5D6E-409C-BE32-E72D297353CC}">
                <c16:uniqueId val="{00000006-83C2-4854-ADCB-569C73BD60AF}"/>
              </c:ext>
            </c:extLst>
          </c:dPt>
          <c:dPt>
            <c:idx val="7"/>
            <c:marker>
              <c:symbol val="circle"/>
              <c:size val="29"/>
              <c:spPr>
                <a:solidFill>
                  <a:schemeClr val="tx1">
                    <a:alpha val="30196"/>
                  </a:scheme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3C2-4854-ADCB-569C73BD60AF}"/>
              </c:ext>
            </c:extLst>
          </c:dPt>
          <c:dPt>
            <c:idx val="8"/>
            <c:marker>
              <c:symbol val="circle"/>
              <c:size val="2"/>
            </c:marker>
            <c:bubble3D val="0"/>
            <c:extLst>
              <c:ext xmlns:c16="http://schemas.microsoft.com/office/drawing/2014/chart" uri="{C3380CC4-5D6E-409C-BE32-E72D297353CC}">
                <c16:uniqueId val="{00000008-83C2-4854-ADCB-569C73BD60AF}"/>
              </c:ext>
            </c:extLst>
          </c:dPt>
          <c:dPt>
            <c:idx val="9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9-83C2-4854-ADCB-569C73BD60AF}"/>
              </c:ext>
            </c:extLst>
          </c:dPt>
          <c:dPt>
            <c:idx val="10"/>
            <c:marker>
              <c:symbol val="circle"/>
              <c:size val="4"/>
            </c:marker>
            <c:bubble3D val="0"/>
            <c:extLst>
              <c:ext xmlns:c16="http://schemas.microsoft.com/office/drawing/2014/chart" uri="{C3380CC4-5D6E-409C-BE32-E72D297353CC}">
                <c16:uniqueId val="{0000000A-83C2-4854-ADCB-569C73BD60AF}"/>
              </c:ext>
            </c:extLst>
          </c:dPt>
          <c:dPt>
            <c:idx val="11"/>
            <c:marker>
              <c:symbol val="circle"/>
              <c:size val="27"/>
            </c:marker>
            <c:bubble3D val="0"/>
            <c:extLst>
              <c:ext xmlns:c16="http://schemas.microsoft.com/office/drawing/2014/chart" uri="{C3380CC4-5D6E-409C-BE32-E72D297353CC}">
                <c16:uniqueId val="{0000000B-83C2-4854-ADCB-569C73BD60AF}"/>
              </c:ext>
            </c:extLst>
          </c:dPt>
          <c:dPt>
            <c:idx val="12"/>
            <c:marker>
              <c:symbol val="circle"/>
              <c:size val="12"/>
              <c:spPr>
                <a:solidFill>
                  <a:srgbClr val="000000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3C2-4854-ADCB-569C73BD60AF}"/>
              </c:ext>
            </c:extLst>
          </c:dPt>
          <c:dPt>
            <c:idx val="13"/>
            <c:marker>
              <c:symbol val="circle"/>
              <c:size val="34"/>
              <c:spPr>
                <a:solidFill>
                  <a:srgbClr val="000000">
                    <a:alpha val="30196"/>
                  </a:srgbClr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3C2-4854-ADCB-569C73BD60AF}"/>
              </c:ext>
            </c:extLst>
          </c:dPt>
          <c:dPt>
            <c:idx val="14"/>
            <c:marker>
              <c:symbol val="circle"/>
              <c:size val="23"/>
            </c:marker>
            <c:bubble3D val="0"/>
            <c:extLst>
              <c:ext xmlns:c16="http://schemas.microsoft.com/office/drawing/2014/chart" uri="{C3380CC4-5D6E-409C-BE32-E72D297353CC}">
                <c16:uniqueId val="{0000000E-83C2-4854-ADCB-569C73BD60AF}"/>
              </c:ext>
            </c:extLst>
          </c:dPt>
          <c:dPt>
            <c:idx val="15"/>
            <c:marker>
              <c:symbol val="circ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F-83C2-4854-ADCB-569C73BD60AF}"/>
              </c:ext>
            </c:extLst>
          </c:dPt>
          <c:dPt>
            <c:idx val="16"/>
            <c:marker>
              <c:symbol val="circle"/>
              <c:size val="12"/>
            </c:marker>
            <c:bubble3D val="0"/>
            <c:extLst>
              <c:ext xmlns:c16="http://schemas.microsoft.com/office/drawing/2014/chart" uri="{C3380CC4-5D6E-409C-BE32-E72D297353CC}">
                <c16:uniqueId val="{00000010-83C2-4854-ADCB-569C73BD60AF}"/>
              </c:ext>
            </c:extLst>
          </c:dPt>
          <c:dPt>
            <c:idx val="17"/>
            <c:marker>
              <c:symbol val="circle"/>
              <c:size val="17"/>
              <c:spPr>
                <a:noFill/>
                <a:ln w="6350">
                  <a:noFill/>
                  <a:prstDash val="solid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83C2-4854-ADCB-569C73BD60A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l-GR"/>
                      <a:t>Σημαντική και παρατεταμένη αύξηση των τιμών/πληθωρισμού</a:t>
                    </a:r>
                  </a:p>
                </c:rich>
              </c:tx>
              <c:dLblPos val="b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3C2-4854-ADCB-569C73BD60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l-GR" dirty="0"/>
                      <a:t>Επιδείνωση των </a:t>
                    </a:r>
                  </a:p>
                  <a:p>
                    <a:r>
                      <a:rPr lang="el-GR" dirty="0"/>
                      <a:t>κλιματικών συνθηκών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3C2-4854-ADCB-569C73BD60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l-GR"/>
                      <a:t>Εντάσεις στην Ανατολική Μεσόγειο και πιθανότητα ενός θερμού επεισοδίου με την Τουρκία</a:t>
                    </a:r>
                  </a:p>
                </c:rich>
              </c:tx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3C2-4854-ADCB-569C73BD60A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l-GR"/>
                      <a:t>Μαζική εισροή μεταναστών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3C2-4854-ADCB-569C73BD60A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l-GR" dirty="0" err="1"/>
                      <a:t>Κυβερνοεπιθέσεις</a:t>
                    </a:r>
                    <a:r>
                      <a:rPr lang="el-GR" dirty="0"/>
                      <a:t> με </a:t>
                    </a:r>
                  </a:p>
                  <a:p>
                    <a:r>
                      <a:rPr lang="el-GR" dirty="0"/>
                      <a:t>προβλήματα στην </a:t>
                    </a:r>
                  </a:p>
                  <a:p>
                    <a:r>
                      <a:rPr lang="el-GR" dirty="0"/>
                      <a:t>λειτουργία υποδομών </a:t>
                    </a:r>
                  </a:p>
                  <a:p>
                    <a:r>
                      <a:rPr lang="el-GR" dirty="0"/>
                      <a:t>ζωτικής σημασίας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3C2-4854-ADCB-569C73BD60AF}"/>
                </c:ext>
              </c:extLst>
            </c:dLbl>
            <c:dLbl>
              <c:idx val="5"/>
              <c:layout>
                <c:manualLayout>
                  <c:x val="5.6561039060468839E-2"/>
                  <c:y val="-7.978244061009987E-2"/>
                </c:manualLayout>
              </c:layout>
              <c:tx>
                <c:rich>
                  <a:bodyPr/>
                  <a:lstStyle/>
                  <a:p>
                    <a:r>
                      <a:rPr lang="el-GR"/>
                      <a:t>Αποτυχία εκτέλεσης του ψηφιακού μετασχηματισμού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3C2-4854-ADCB-569C73BD60A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l-GR" dirty="0"/>
                      <a:t>Επιδείνωση δημοσίων </a:t>
                    </a:r>
                  </a:p>
                  <a:p>
                    <a:r>
                      <a:rPr lang="el-GR" dirty="0"/>
                      <a:t>οικονομικών και σημαντική αύξηση του δημόσιου χρέους</a:t>
                    </a:r>
                  </a:p>
                </c:rich>
              </c:tx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3C2-4854-ADCB-569C73BD60A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l-GR" dirty="0"/>
                      <a:t>Μεγάλη πτώση στις </a:t>
                    </a:r>
                  </a:p>
                  <a:p>
                    <a:r>
                      <a:rPr lang="el-GR" dirty="0"/>
                      <a:t>αφίξεις τουριστών</a:t>
                    </a:r>
                  </a:p>
                </c:rich>
              </c:tx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3C2-4854-ADCB-569C73BD60AF}"/>
                </c:ext>
              </c:extLst>
            </c:dLbl>
            <c:dLbl>
              <c:idx val="8"/>
              <c:layout>
                <c:manualLayout>
                  <c:x val="-0.10224009438020627"/>
                  <c:y val="-7.27365965762376E-2"/>
                </c:manualLayout>
              </c:layout>
              <c:tx>
                <c:rich>
                  <a:bodyPr/>
                  <a:lstStyle/>
                  <a:p>
                    <a:r>
                      <a:rPr lang="el-GR"/>
                      <a:t>Οικονομική κατάρρευση του γενικού συστήματος υγείας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3C2-4854-ADCB-569C73BD60A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l-GR" dirty="0"/>
                      <a:t>Πιθανή κατάρρευση </a:t>
                    </a:r>
                  </a:p>
                  <a:p>
                    <a:r>
                      <a:rPr lang="el-GR" dirty="0"/>
                      <a:t>συστημικής τράπεζας</a:t>
                    </a:r>
                  </a:p>
                </c:rich>
              </c:tx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3C2-4854-ADCB-569C73BD60A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l-GR"/>
                      <a:t>Παρατεταμένη ανομβρία με συνέπεια ελλείψεις σε νερό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3C2-4854-ADCB-569C73BD60A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l-GR" dirty="0"/>
                      <a:t>Σημαντική επιδείνωση </a:t>
                    </a:r>
                  </a:p>
                  <a:p>
                    <a:r>
                      <a:rPr lang="el-GR" dirty="0"/>
                      <a:t>της θέσης της Κύπρου </a:t>
                    </a:r>
                  </a:p>
                  <a:p>
                    <a:r>
                      <a:rPr lang="el-GR" dirty="0"/>
                      <a:t>στους δείκτες διαφθοράς</a:t>
                    </a:r>
                  </a:p>
                </c:rich>
              </c:tx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3C2-4854-ADCB-569C73BD60AF}"/>
                </c:ext>
              </c:extLst>
            </c:dLbl>
            <c:dLbl>
              <c:idx val="12"/>
              <c:layout>
                <c:manualLayout>
                  <c:x val="8.5522304163558327E-2"/>
                  <c:y val="0.11984980701599629"/>
                </c:manualLayout>
              </c:layout>
              <c:tx>
                <c:rich>
                  <a:bodyPr/>
                  <a:lstStyle/>
                  <a:p>
                    <a:r>
                      <a:rPr lang="el-GR"/>
                      <a:t>Φυσικές καταστροφές, π.χ. πυρκαγιές, πλημύρες, σεισμοί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3C2-4854-ADCB-569C73BD60AF}"/>
                </c:ext>
              </c:extLst>
            </c:dLbl>
            <c:dLbl>
              <c:idx val="13"/>
              <c:layout>
                <c:manualLayout>
                  <c:x val="-0.22225247549602103"/>
                  <c:y val="4.2275064203173292E-2"/>
                </c:manualLayout>
              </c:layout>
              <c:tx>
                <c:rich>
                  <a:bodyPr/>
                  <a:lstStyle/>
                  <a:p>
                    <a:r>
                      <a:rPr lang="el-GR" dirty="0"/>
                      <a:t>Συνέχιση της πανδημίας </a:t>
                    </a:r>
                  </a:p>
                  <a:p>
                    <a:r>
                      <a:rPr lang="el-GR" dirty="0"/>
                      <a:t>ή/και νέα υγειονομική κρίση</a:t>
                    </a:r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3C2-4854-ADCB-569C73BD60A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l-GR" dirty="0"/>
                      <a:t>Σημαντική αύξηση </a:t>
                    </a:r>
                  </a:p>
                  <a:p>
                    <a:r>
                      <a:rPr lang="el-GR" dirty="0"/>
                      <a:t>στη εταιρική φορολογία</a:t>
                    </a:r>
                  </a:p>
                </c:rich>
              </c:tx>
              <c:dLblPos val="b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83C2-4854-ADCB-569C73BD60A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l-GR" dirty="0"/>
                      <a:t>Τρομοκρατική επίθεση </a:t>
                    </a:r>
                  </a:p>
                  <a:p>
                    <a:r>
                      <a:rPr lang="el-GR" dirty="0"/>
                      <a:t>στο έδαφος της Κύπρου</a:t>
                    </a:r>
                  </a:p>
                </c:rich>
              </c:tx>
              <c:dLblPos val="l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3C2-4854-ADCB-569C73BD60A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l-GR"/>
                      <a:t>Κατακόρυφη πτώση των εξαγωγών προϊόντων της Κύπρου</a:t>
                    </a:r>
                  </a:p>
                </c:rich>
              </c:tx>
              <c:dLblPos val="b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83C2-4854-ADCB-569C73BD60A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C2-4854-ADCB-569C73BD60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SCA_HID1!$A$1:$A$18</c:f>
              <c:numCache>
                <c:formatCode>General</c:formatCode>
                <c:ptCount val="18"/>
                <c:pt idx="0">
                  <c:v>0.90000000000000013</c:v>
                </c:pt>
                <c:pt idx="1">
                  <c:v>0.78</c:v>
                </c:pt>
                <c:pt idx="2">
                  <c:v>0.62</c:v>
                </c:pt>
                <c:pt idx="3">
                  <c:v>0.7</c:v>
                </c:pt>
                <c:pt idx="4">
                  <c:v>0.65</c:v>
                </c:pt>
                <c:pt idx="5">
                  <c:v>0.60000000000000009</c:v>
                </c:pt>
                <c:pt idx="6">
                  <c:v>0.64000000000000012</c:v>
                </c:pt>
                <c:pt idx="7">
                  <c:v>0.59000000000000008</c:v>
                </c:pt>
                <c:pt idx="8">
                  <c:v>0.57000000000000006</c:v>
                </c:pt>
                <c:pt idx="9">
                  <c:v>0.5</c:v>
                </c:pt>
                <c:pt idx="10">
                  <c:v>0.64000000000000012</c:v>
                </c:pt>
                <c:pt idx="11">
                  <c:v>0.59000000000000008</c:v>
                </c:pt>
                <c:pt idx="12">
                  <c:v>0.6100000000000001</c:v>
                </c:pt>
                <c:pt idx="13">
                  <c:v>0.6000000000000002</c:v>
                </c:pt>
                <c:pt idx="14">
                  <c:v>0.6100000000000001</c:v>
                </c:pt>
                <c:pt idx="15">
                  <c:v>0.48000000000000004</c:v>
                </c:pt>
                <c:pt idx="16">
                  <c:v>0.51</c:v>
                </c:pt>
                <c:pt idx="17">
                  <c:v>0.62294117647058822</c:v>
                </c:pt>
              </c:numCache>
            </c:numRef>
          </c:xVal>
          <c:yVal>
            <c:numRef>
              <c:f>SCA_HID1!$B$1:$B$18</c:f>
              <c:numCache>
                <c:formatCode>General</c:formatCode>
                <c:ptCount val="18"/>
                <c:pt idx="0">
                  <c:v>0.96</c:v>
                </c:pt>
                <c:pt idx="1">
                  <c:v>0.85000000000000009</c:v>
                </c:pt>
                <c:pt idx="2">
                  <c:v>0.93</c:v>
                </c:pt>
                <c:pt idx="3">
                  <c:v>0.8</c:v>
                </c:pt>
                <c:pt idx="4">
                  <c:v>0.85000000000000009</c:v>
                </c:pt>
                <c:pt idx="5">
                  <c:v>0.87000000000000011</c:v>
                </c:pt>
                <c:pt idx="6">
                  <c:v>0.82000000000000006</c:v>
                </c:pt>
                <c:pt idx="7">
                  <c:v>0.87</c:v>
                </c:pt>
                <c:pt idx="8">
                  <c:v>0.89</c:v>
                </c:pt>
                <c:pt idx="9">
                  <c:v>0.91999999999999993</c:v>
                </c:pt>
                <c:pt idx="10">
                  <c:v>0.7400000000000001</c:v>
                </c:pt>
                <c:pt idx="11">
                  <c:v>0.77999999999999992</c:v>
                </c:pt>
                <c:pt idx="12">
                  <c:v>0.75000000000000011</c:v>
                </c:pt>
                <c:pt idx="13">
                  <c:v>0.75000000000000011</c:v>
                </c:pt>
                <c:pt idx="14">
                  <c:v>0.72</c:v>
                </c:pt>
                <c:pt idx="15">
                  <c:v>0.79</c:v>
                </c:pt>
                <c:pt idx="16">
                  <c:v>0.67000000000000015</c:v>
                </c:pt>
                <c:pt idx="17">
                  <c:v>0.8211764705882354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83C2-4854-ADCB-569C73BD6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765279"/>
        <c:axId val="909759039"/>
      </c:scatterChart>
      <c:valAx>
        <c:axId val="909765279"/>
        <c:scaling>
          <c:orientation val="minMax"/>
          <c:max val="0.95000000000000007"/>
          <c:min val="0.4"/>
        </c:scaling>
        <c:delete val="0"/>
        <c:axPos val="b"/>
        <c:numFmt formatCode="0%" sourceLinked="0"/>
        <c:majorTickMark val="out"/>
        <c:minorTickMark val="none"/>
        <c:tickLblPos val="nextTo"/>
        <c:spPr>
          <a:ln/>
        </c:spPr>
        <c:txPr>
          <a:bodyPr rot="0" vert="horz"/>
          <a:lstStyle/>
          <a:p>
            <a:pPr algn="ctr">
              <a:defRPr lang="en-US"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909759039"/>
        <c:crosses val="autoZero"/>
        <c:crossBetween val="midCat"/>
        <c:majorUnit val="5.000000000000001E-2"/>
      </c:valAx>
      <c:valAx>
        <c:axId val="909759039"/>
        <c:scaling>
          <c:orientation val="minMax"/>
          <c:max val="1"/>
          <c:min val="0.60000000000000009"/>
        </c:scaling>
        <c:delete val="0"/>
        <c:axPos val="l"/>
        <c:numFmt formatCode="0%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defRPr>
            </a:pPr>
            <a:endParaRPr lang="el-GR"/>
          </a:p>
        </c:txPr>
        <c:crossAx val="909765279"/>
        <c:crosses val="autoZero"/>
        <c:crossBetween val="midCat"/>
      </c:valAx>
      <c:spPr>
        <a:ln>
          <a:solidFill>
            <a:srgbClr val="C0C0C0"/>
          </a:solidFill>
          <a:prstDash val="solid"/>
        </a:ln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95792001807329E-2"/>
          <c:y val="0.18184002160591917"/>
          <c:w val="0.92553982756687025"/>
          <c:h val="0.71369217665049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Πιθανότητα Κινδύνου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Σημαντική και παρατεταμένη αύξηση τιμών/πληθωρισμού</c:v>
                </c:pt>
                <c:pt idx="1">
                  <c:v>Επιδείνωση των κλιματολογικών συνθηκών</c:v>
                </c:pt>
                <c:pt idx="2">
                  <c:v>Εντάσεις στην ανατολική μεσόγειο και πιθανότητα θερμού επεισοδίου με Τουρκία</c:v>
                </c:pt>
                <c:pt idx="3">
                  <c:v>Μαζική εισροή μεταναστών</c:v>
                </c:pt>
                <c:pt idx="4">
                  <c:v>Κυβερνοεπιθέσεις</c:v>
                </c:pt>
                <c:pt idx="5">
                  <c:v>Αποτυχία εκτέλεσης του ψηφιακού μετασχηματισμού</c:v>
                </c:pt>
                <c:pt idx="6">
                  <c:v>Επιδείνωση των δημόσιων οικονομικών και σημαντική αύξηση του δημόσιου χρέους</c:v>
                </c:pt>
                <c:pt idx="7">
                  <c:v>Μεγάλη πτώση στις αφίξεις τουριστών</c:v>
                </c:pt>
                <c:pt idx="8">
                  <c:v>Οικονομική κατάρρευση του ΓΕΣΥ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0.9</c:v>
                </c:pt>
                <c:pt idx="1">
                  <c:v>0.78</c:v>
                </c:pt>
                <c:pt idx="2">
                  <c:v>0.62</c:v>
                </c:pt>
                <c:pt idx="3">
                  <c:v>0.7</c:v>
                </c:pt>
                <c:pt idx="4">
                  <c:v>0.65</c:v>
                </c:pt>
                <c:pt idx="5">
                  <c:v>0.6</c:v>
                </c:pt>
                <c:pt idx="6">
                  <c:v>0.64</c:v>
                </c:pt>
                <c:pt idx="7">
                  <c:v>0.59</c:v>
                </c:pt>
                <c:pt idx="8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7-4CAE-B940-C6009A38B3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Σοβαρότητα Συνεπειών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Σημαντική και παρατεταμένη αύξηση τιμών/πληθωρισμού</c:v>
                </c:pt>
                <c:pt idx="1">
                  <c:v>Επιδείνωση των κλιματολογικών συνθηκών</c:v>
                </c:pt>
                <c:pt idx="2">
                  <c:v>Εντάσεις στην ανατολική μεσόγειο και πιθανότητα θερμού επεισοδίου με Τουρκία</c:v>
                </c:pt>
                <c:pt idx="3">
                  <c:v>Μαζική εισροή μεταναστών</c:v>
                </c:pt>
                <c:pt idx="4">
                  <c:v>Κυβερνοεπιθέσεις</c:v>
                </c:pt>
                <c:pt idx="5">
                  <c:v>Αποτυχία εκτέλεσης του ψηφιακού μετασχηματισμού</c:v>
                </c:pt>
                <c:pt idx="6">
                  <c:v>Επιδείνωση των δημόσιων οικονομικών και σημαντική αύξηση του δημόσιου χρέους</c:v>
                </c:pt>
                <c:pt idx="7">
                  <c:v>Μεγάλη πτώση στις αφίξεις τουριστών</c:v>
                </c:pt>
                <c:pt idx="8">
                  <c:v>Οικονομική κατάρρευση του ΓΕΣΥ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0.96</c:v>
                </c:pt>
                <c:pt idx="1">
                  <c:v>0.85</c:v>
                </c:pt>
                <c:pt idx="2">
                  <c:v>0.93</c:v>
                </c:pt>
                <c:pt idx="3">
                  <c:v>0.8</c:v>
                </c:pt>
                <c:pt idx="4">
                  <c:v>0.85</c:v>
                </c:pt>
                <c:pt idx="5">
                  <c:v>0.87</c:v>
                </c:pt>
                <c:pt idx="6">
                  <c:v>0.82</c:v>
                </c:pt>
                <c:pt idx="7">
                  <c:v>0.87</c:v>
                </c:pt>
                <c:pt idx="8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7-4CAE-B940-C6009A38B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3552959"/>
        <c:axId val="1883534655"/>
      </c:barChart>
      <c:catAx>
        <c:axId val="188355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883534655"/>
        <c:crosses val="autoZero"/>
        <c:auto val="1"/>
        <c:lblAlgn val="ctr"/>
        <c:lblOffset val="100"/>
        <c:noMultiLvlLbl val="0"/>
      </c:catAx>
      <c:valAx>
        <c:axId val="188353465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88355295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49649779812407"/>
          <c:y val="1.8867826407572404E-2"/>
          <c:w val="0.53351963687521486"/>
          <c:h val="6.4176819795005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Medium" panose="020B0603020102020204" pitchFamily="34" charset="0"/>
        </a:defRPr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95792001807329E-2"/>
          <c:y val="0.18184002160591917"/>
          <c:w val="0.92553982756687025"/>
          <c:h val="0.7136921766504902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Δείκτης κινδύνου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Franklin Gothic Medium" panose="020B060302010202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Σημαντική και παρατεταμένη αύξηση τιμών/πληθωρισμού</c:v>
                </c:pt>
                <c:pt idx="1">
                  <c:v>Επιδείνωση των κλιματολογικών συνθηκών</c:v>
                </c:pt>
                <c:pt idx="2">
                  <c:v>Εντάσεις στην ανατολική μεσόγειο και πιθανότητα θερμού επεισοδίου με Τουρκία</c:v>
                </c:pt>
                <c:pt idx="3">
                  <c:v>Μαζική εισροή μεταναστών</c:v>
                </c:pt>
                <c:pt idx="4">
                  <c:v>Κυβερνοεπιθέσεις</c:v>
                </c:pt>
                <c:pt idx="5">
                  <c:v>Αποτυχία εκτέλεσης του ψηφιακού μετασχηματισμού</c:v>
                </c:pt>
                <c:pt idx="6">
                  <c:v>Επιδείνωση των δημόσιων οικονομικών και σημαντική αύξηση του δημόσιου χρέους</c:v>
                </c:pt>
                <c:pt idx="7">
                  <c:v>Μεγάλη πτώση στις αφίξεις τουριστών</c:v>
                </c:pt>
                <c:pt idx="8">
                  <c:v>Οικονομική κατάρρευση του ΓΕΣΥ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0.93</c:v>
                </c:pt>
                <c:pt idx="1">
                  <c:v>0.82</c:v>
                </c:pt>
                <c:pt idx="2">
                  <c:v>0.78</c:v>
                </c:pt>
                <c:pt idx="3">
                  <c:v>0.75</c:v>
                </c:pt>
                <c:pt idx="4">
                  <c:v>0.75</c:v>
                </c:pt>
                <c:pt idx="5">
                  <c:v>0.74</c:v>
                </c:pt>
                <c:pt idx="6">
                  <c:v>0.73</c:v>
                </c:pt>
                <c:pt idx="7">
                  <c:v>0.73</c:v>
                </c:pt>
                <c:pt idx="8">
                  <c:v>0.73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0FD-4136-8CC7-C4860C651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552959"/>
        <c:axId val="1883534655"/>
      </c:lineChart>
      <c:catAx>
        <c:axId val="188355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endParaRPr lang="el-GR"/>
          </a:p>
        </c:txPr>
        <c:crossAx val="1883534655"/>
        <c:crosses val="autoZero"/>
        <c:auto val="1"/>
        <c:lblAlgn val="ctr"/>
        <c:lblOffset val="100"/>
        <c:noMultiLvlLbl val="0"/>
      </c:catAx>
      <c:valAx>
        <c:axId val="188353465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88355295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777087120833068"/>
          <c:y val="4.3378091003608192E-3"/>
          <c:w val="0.35856246930652841"/>
          <c:h val="9.60218635188996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Franklin Gothic Medium" panose="020B0603020102020204" pitchFamily="34" charset="0"/>
        </a:defRPr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2DB3A-1398-4A15-AF5F-6466EA5BB11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CDE49-D506-4275-84F0-F694025F0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10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E5A4C-7A0B-4B71-81A2-EA921D6A3C42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E2546-0D9D-4DF8-A3DC-9A60CF569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5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18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34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52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69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86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04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20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38" algn="l" defTabSz="9140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34997" y="6583195"/>
            <a:ext cx="297326" cy="22313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12" name="Text Placeholder 18"/>
          <p:cNvSpPr txBox="1">
            <a:spLocks/>
          </p:cNvSpPr>
          <p:nvPr userDrawn="1"/>
        </p:nvSpPr>
        <p:spPr>
          <a:xfrm>
            <a:off x="234997" y="6591584"/>
            <a:ext cx="7830640" cy="223138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l-G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fld id="{F1279476-B83C-4C13-83C8-2818152E9CA6}" type="slidenum">
              <a:rPr lang="en-GB" sz="1000" baseline="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r>
              <a:rPr lang="en-GB" sz="1000" baseline="0" dirty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l-GR" sz="1000" baseline="0" dirty="0">
                <a:solidFill>
                  <a:schemeClr val="bg1">
                    <a:lumMod val="50000"/>
                  </a:schemeClr>
                </a:solidFill>
              </a:rPr>
              <a:t> Ανάλυση Αποτελεσμάτων – Σεπτέμβριος 2022</a:t>
            </a:r>
            <a:endParaRPr lang="en-GB" sz="10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1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1F8DB-98D7-45B1-881B-1A7FBB58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36" y="306402"/>
            <a:ext cx="10515600" cy="34839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E52B1-F767-46D9-A6A0-C4ACF14F2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1DED6E-2CC0-45A2-9CB1-714D719A2275}"/>
              </a:ext>
            </a:extLst>
          </p:cNvPr>
          <p:cNvCxnSpPr/>
          <p:nvPr userDrawn="1"/>
        </p:nvCxnSpPr>
        <p:spPr>
          <a:xfrm>
            <a:off x="626536" y="713517"/>
            <a:ext cx="1440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9DAA18B-C0B3-B9AF-B997-8542BDF4F5D6}"/>
              </a:ext>
            </a:extLst>
          </p:cNvPr>
          <p:cNvSpPr/>
          <p:nvPr userDrawn="1"/>
        </p:nvSpPr>
        <p:spPr>
          <a:xfrm>
            <a:off x="234997" y="6583195"/>
            <a:ext cx="297326" cy="22313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5" name="Text Placeholder 18">
            <a:extLst>
              <a:ext uri="{FF2B5EF4-FFF2-40B4-BE49-F238E27FC236}">
                <a16:creationId xmlns:a16="http://schemas.microsoft.com/office/drawing/2014/main" id="{7082892B-0880-1A80-68C8-A058A4793993}"/>
              </a:ext>
            </a:extLst>
          </p:cNvPr>
          <p:cNvSpPr txBox="1">
            <a:spLocks/>
          </p:cNvSpPr>
          <p:nvPr userDrawn="1"/>
        </p:nvSpPr>
        <p:spPr>
          <a:xfrm>
            <a:off x="234997" y="6591584"/>
            <a:ext cx="7830640" cy="223138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l-G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fld id="{F1279476-B83C-4C13-83C8-2818152E9CA6}" type="slidenum">
              <a:rPr lang="en-GB" sz="1000" baseline="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r>
              <a:rPr lang="en-GB" sz="1000" baseline="0" dirty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l-GR" sz="1000" baseline="0" dirty="0">
                <a:solidFill>
                  <a:schemeClr val="bg1">
                    <a:lumMod val="50000"/>
                  </a:schemeClr>
                </a:solidFill>
              </a:rPr>
              <a:t> Ανάλυση Αποτελεσμάτων – Σεπτέμβριος 2022</a:t>
            </a:r>
            <a:endParaRPr lang="en-GB" sz="10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1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85E1AE-E3E5-2163-C577-FE357DDED0A1}"/>
              </a:ext>
            </a:extLst>
          </p:cNvPr>
          <p:cNvSpPr/>
          <p:nvPr userDrawn="1"/>
        </p:nvSpPr>
        <p:spPr>
          <a:xfrm>
            <a:off x="234997" y="6583195"/>
            <a:ext cx="297326" cy="22313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3" name="Text Placeholder 18">
            <a:extLst>
              <a:ext uri="{FF2B5EF4-FFF2-40B4-BE49-F238E27FC236}">
                <a16:creationId xmlns:a16="http://schemas.microsoft.com/office/drawing/2014/main" id="{D49227E0-910A-554F-6D98-79763A4F2211}"/>
              </a:ext>
            </a:extLst>
          </p:cNvPr>
          <p:cNvSpPr txBox="1">
            <a:spLocks/>
          </p:cNvSpPr>
          <p:nvPr userDrawn="1"/>
        </p:nvSpPr>
        <p:spPr>
          <a:xfrm>
            <a:off x="234997" y="6591584"/>
            <a:ext cx="7830640" cy="223138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400" kern="1200" smtClean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l-GR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fld id="{F1279476-B83C-4C13-83C8-2818152E9CA6}" type="slidenum">
              <a:rPr lang="en-GB" sz="1000" baseline="0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r>
              <a:rPr lang="en-GB" sz="1000" baseline="0" dirty="0">
                <a:solidFill>
                  <a:schemeClr val="bg1">
                    <a:lumMod val="50000"/>
                  </a:schemeClr>
                </a:solidFill>
              </a:rPr>
              <a:t>       </a:t>
            </a:r>
            <a:r>
              <a:rPr lang="el-GR" sz="1000" baseline="0" dirty="0">
                <a:solidFill>
                  <a:schemeClr val="bg1">
                    <a:lumMod val="50000"/>
                  </a:schemeClr>
                </a:solidFill>
              </a:rPr>
              <a:t> Ανάλυση Αποτελεσμάτων – Σεπτέμβριος 2022</a:t>
            </a:r>
            <a:endParaRPr lang="en-GB" sz="10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6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9648395" y="6477862"/>
            <a:ext cx="819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l-GR" smtClean="0"/>
            </a:lvl1pPr>
          </a:lstStyle>
          <a:p>
            <a:fld id="{4422A3D4-143D-4565-848B-6A530D1292A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87072" y="620689"/>
            <a:ext cx="10972800" cy="480095"/>
          </a:xfrm>
        </p:spPr>
        <p:txBody>
          <a:bodyPr wrap="square">
            <a:sp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87072" y="210530"/>
            <a:ext cx="10972800" cy="369296"/>
          </a:xfrm>
        </p:spPr>
        <p:txBody>
          <a:bodyPr wrap="square">
            <a:spAutoFit/>
          </a:bodyPr>
          <a:lstStyle>
            <a:lvl1pPr>
              <a:defRPr lang="el-GR" sz="20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Master text styles</a:t>
            </a:r>
            <a:endParaRPr lang="el-GR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239184" y="1125538"/>
            <a:ext cx="11808883" cy="5111774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defRPr>
            </a:lvl2pPr>
            <a:lvl3pPr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defRPr>
            </a:lvl3pPr>
            <a:lvl4pPr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defRPr>
            </a:lvl4pPr>
            <a:lvl5pPr>
              <a:defRPr lang="el-GR" sz="1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defRPr>
            </a:lvl5pPr>
          </a:lstStyle>
          <a:p>
            <a:pPr marL="180975" lvl="0" indent="-180975">
              <a:buChar char="•"/>
            </a:pPr>
            <a:r>
              <a:rPr lang="en-US"/>
              <a:t>Click to edit Master text styles</a:t>
            </a:r>
          </a:p>
          <a:p>
            <a:pPr marL="622300" lvl="1" indent="-165100">
              <a:buFont typeface="Wingdings" panose="05000000000000000000" pitchFamily="2" charset="2"/>
              <a:buChar char="§"/>
            </a:pPr>
            <a:r>
              <a:rPr lang="en-US"/>
              <a:t>Second level</a:t>
            </a:r>
          </a:p>
          <a:p>
            <a:pPr marL="1074738" lvl="2" indent="-160338">
              <a:buFont typeface="Courier New" panose="02070309020205020404" pitchFamily="49" charset="0"/>
              <a:buChar char="o"/>
            </a:pPr>
            <a:r>
              <a:rPr lang="en-US"/>
              <a:t>Third level</a:t>
            </a:r>
          </a:p>
          <a:p>
            <a:pPr marL="1617663" lvl="3" indent="-246063">
              <a:buChar char="•"/>
            </a:pPr>
            <a:r>
              <a:rPr lang="en-US"/>
              <a:t>Fourth level</a:t>
            </a:r>
          </a:p>
          <a:p>
            <a:pPr marL="2060575" lvl="4" indent="-231775">
              <a:buChar char="•"/>
            </a:pPr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64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B47BD8-C361-4A12-83FB-6EFA8EC1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04" tIns="45702" rIns="91404" bIns="4570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C4754-3E18-4C37-8D43-7D9FF6127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04" tIns="45702" rIns="91404" bIns="457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2573-BD4C-4F77-A59C-127B58D6F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B2714-8E68-46DA-97F4-7ED604DBE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DE12C4-C363-42C9-BD0F-5BFF928A4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2329" y="6356352"/>
            <a:ext cx="2743200" cy="365125"/>
          </a:xfrm>
          <a:prstGeom prst="rect">
            <a:avLst/>
          </a:prstGeom>
        </p:spPr>
        <p:txBody>
          <a:bodyPr vert="horz" lIns="91404" tIns="45702" rIns="91404" bIns="4570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A140-BD60-42A5-8982-467EC1A381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1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3" r:id="rId3"/>
    <p:sldLayoutId id="2147483664" r:id="rId4"/>
  </p:sldLayoutIdLst>
  <p:hf hdr="0" ftr="0" dt="0"/>
  <p:txStyles>
    <p:titleStyle>
      <a:lvl1pPr algn="l" defTabSz="9140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10" indent="-228510" algn="l" defTabSz="9140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526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44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0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78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9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10" algn="l" defTabSz="91403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4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4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269941-6405-4E58-8475-AE8ED7814A02}"/>
              </a:ext>
            </a:extLst>
          </p:cNvPr>
          <p:cNvCxnSpPr>
            <a:cxnSpLocks/>
          </p:cNvCxnSpPr>
          <p:nvPr/>
        </p:nvCxnSpPr>
        <p:spPr>
          <a:xfrm>
            <a:off x="1796490" y="3610747"/>
            <a:ext cx="859902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 txBox="1">
            <a:spLocks/>
          </p:cNvSpPr>
          <p:nvPr/>
        </p:nvSpPr>
        <p:spPr>
          <a:xfrm>
            <a:off x="7993601" y="3695407"/>
            <a:ext cx="2401909" cy="33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928" tIns="45702" rIns="0" bIns="45702" numCol="1" anchor="t" anchorCtr="0" compatLnSpc="1">
            <a:prstTxWarp prst="textNoShape">
              <a:avLst/>
            </a:prstTxWarp>
            <a:sp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34">
              <a:defRPr/>
            </a:pPr>
            <a:r>
              <a:rPr lang="el-GR" sz="1600" dirty="0">
                <a:solidFill>
                  <a:sysClr val="windowText" lastClr="000000"/>
                </a:solidFill>
              </a:rPr>
              <a:t>17 Οκτωβρίου 2022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110" y="6393495"/>
            <a:ext cx="4459769" cy="430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56269" y="396318"/>
            <a:ext cx="2915149" cy="430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F72F56A-C6D0-450D-BA60-59F5B3E5BB03}"/>
              </a:ext>
            </a:extLst>
          </p:cNvPr>
          <p:cNvSpPr txBox="1">
            <a:spLocks/>
          </p:cNvSpPr>
          <p:nvPr/>
        </p:nvSpPr>
        <p:spPr>
          <a:xfrm>
            <a:off x="1796490" y="2068776"/>
            <a:ext cx="8599020" cy="1087443"/>
          </a:xfrm>
          <a:prstGeom prst="rect">
            <a:avLst/>
          </a:prstGeom>
          <a:noFill/>
        </p:spPr>
        <p:txBody>
          <a:bodyPr vert="horz" lIns="91404" tIns="45702" rIns="91404" bIns="45702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098"/>
              </a:lnSpc>
            </a:pPr>
            <a:r>
              <a:rPr lang="el-GR" sz="3600" dirty="0">
                <a:latin typeface="Franklin Gothic Medium" panose="020B0603020102020204" pitchFamily="34" charset="0"/>
              </a:rPr>
              <a:t>Ρίσκα για την Οικονομία στην Κύπρο</a:t>
            </a:r>
          </a:p>
          <a:p>
            <a:pPr algn="ctr">
              <a:lnSpc>
                <a:spcPts val="5098"/>
              </a:lnSpc>
            </a:pPr>
            <a:r>
              <a:rPr lang="el-GR" sz="2400" dirty="0">
                <a:latin typeface="Franklin Gothic Medium" panose="020B0603020102020204" pitchFamily="34" charset="0"/>
              </a:rPr>
              <a:t>Ανάλυση Αποτελεσμάτων</a:t>
            </a: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F72BB304-3843-BFF7-698F-DCEAA2F448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63" y="60316"/>
            <a:ext cx="4214986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FDFABB-11A2-4E19-A2F0-6FC13FDE8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0" y="6222192"/>
            <a:ext cx="18574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61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269941-6405-4E58-8475-AE8ED7814A02}"/>
              </a:ext>
            </a:extLst>
          </p:cNvPr>
          <p:cNvCxnSpPr>
            <a:cxnSpLocks/>
          </p:cNvCxnSpPr>
          <p:nvPr/>
        </p:nvCxnSpPr>
        <p:spPr>
          <a:xfrm>
            <a:off x="1796490" y="3610747"/>
            <a:ext cx="859902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 txBox="1">
            <a:spLocks/>
          </p:cNvSpPr>
          <p:nvPr/>
        </p:nvSpPr>
        <p:spPr>
          <a:xfrm>
            <a:off x="7993601" y="3695407"/>
            <a:ext cx="2401909" cy="33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928" tIns="45702" rIns="0" bIns="45702" numCol="1" anchor="t" anchorCtr="0" compatLnSpc="1">
            <a:prstTxWarp prst="textNoShape">
              <a:avLst/>
            </a:prstTxWarp>
            <a:sp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0" smtClean="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34">
              <a:defRPr/>
            </a:pPr>
            <a:r>
              <a:rPr lang="el-GR" sz="1600" dirty="0">
                <a:solidFill>
                  <a:sysClr val="windowText" lastClr="000000"/>
                </a:solidFill>
              </a:rPr>
              <a:t>17 Οκτωβρίου 2022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110" y="6393495"/>
            <a:ext cx="4459769" cy="430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56269" y="396318"/>
            <a:ext cx="2915149" cy="430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algn="ctr"/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F72F56A-C6D0-450D-BA60-59F5B3E5BB03}"/>
              </a:ext>
            </a:extLst>
          </p:cNvPr>
          <p:cNvSpPr txBox="1">
            <a:spLocks/>
          </p:cNvSpPr>
          <p:nvPr/>
        </p:nvSpPr>
        <p:spPr>
          <a:xfrm>
            <a:off x="1796490" y="2068776"/>
            <a:ext cx="8599020" cy="1087443"/>
          </a:xfrm>
          <a:prstGeom prst="rect">
            <a:avLst/>
          </a:prstGeom>
          <a:noFill/>
        </p:spPr>
        <p:txBody>
          <a:bodyPr vert="horz" lIns="91404" tIns="45702" rIns="91404" bIns="45702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098"/>
              </a:lnSpc>
            </a:pPr>
            <a:r>
              <a:rPr lang="el-GR" sz="3600" dirty="0">
                <a:latin typeface="Franklin Gothic Medium" panose="020B0603020102020204" pitchFamily="34" charset="0"/>
              </a:rPr>
              <a:t>Ρίσκα για την Οικονομία στην Κύπρο</a:t>
            </a:r>
          </a:p>
          <a:p>
            <a:pPr algn="ctr">
              <a:lnSpc>
                <a:spcPts val="5098"/>
              </a:lnSpc>
            </a:pPr>
            <a:r>
              <a:rPr lang="el-GR" sz="2400" dirty="0">
                <a:latin typeface="Franklin Gothic Medium" panose="020B0603020102020204" pitchFamily="34" charset="0"/>
              </a:rPr>
              <a:t>Ανάλυση Αποτελεσμάτων</a:t>
            </a: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F72BB304-3843-BFF7-698F-DCEAA2F4486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63" y="60316"/>
            <a:ext cx="4214986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FDFABB-11A2-4E19-A2F0-6FC13FDE8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0" y="6222192"/>
            <a:ext cx="185743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1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Ταυτότητα</a:t>
            </a: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47C42CCA-E979-73C3-DC06-A699F2B3F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69759"/>
              </p:ext>
            </p:extLst>
          </p:nvPr>
        </p:nvGraphicFramePr>
        <p:xfrm>
          <a:off x="588682" y="1051996"/>
          <a:ext cx="10783012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012">
                  <a:extLst>
                    <a:ext uri="{9D8B030D-6E8A-4147-A177-3AD203B41FA5}">
                      <a16:colId xmlns:a16="http://schemas.microsoft.com/office/drawing/2014/main" val="1182472418"/>
                    </a:ext>
                  </a:extLst>
                </a:gridCol>
                <a:gridCol w="7992000">
                  <a:extLst>
                    <a:ext uri="{9D8B030D-6E8A-4147-A177-3AD203B41FA5}">
                      <a16:colId xmlns:a16="http://schemas.microsoft.com/office/drawing/2014/main" val="736018721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Στόχος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Η ιεράρχηση και αξιολόγηση των ρίσκων που πιθανόν να αντιμετωπίσει η Κυπριακή οικονομία με βάση την πιθανότητα να συμβούν, τη σοβαρότητα των συνεπειών τους στην περίπτωση που συμβούν</a:t>
                      </a:r>
                      <a:r>
                        <a:rPr lang="en-US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l-G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καθώς και της χρονικής περιόδου που αναμένεται να συμβούν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26627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Συλλογή Πληροφοριών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Δομημένο ερωτηματολόγιο</a:t>
                      </a:r>
                      <a:endParaRPr lang="en-GB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76232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Περίοδος Συλλογής Δεδομένων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Απρίλιος 2022 – Ιούνιος 2022</a:t>
                      </a:r>
                      <a:endParaRPr lang="en-GB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68517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Μέγεθος Δείγματος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25 </a:t>
                      </a:r>
                      <a:r>
                        <a:rPr lang="el-GR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στελέχη της οικονομίας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20905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Συμμετέχοντες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Μέλη από τον ιδιωτικό και τραπεζικό τομέα, την ακαδημαϊκή κοινότητα και του ευρύτερου δημόσιου τομέα</a:t>
                      </a:r>
                      <a:endParaRPr lang="en-GB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87314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/>
                      <a:r>
                        <a:rPr lang="el-G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Ανάλυση Αποτελεσμάτων</a:t>
                      </a:r>
                      <a:endParaRPr lang="en-GB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</a:rPr>
                        <a:t>Pulse Market Research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02970"/>
                  </a:ext>
                </a:extLst>
              </a:tr>
            </a:tbl>
          </a:graphicData>
        </a:graphic>
      </p:graphicFrame>
      <p:pic>
        <p:nvPicPr>
          <p:cNvPr id="2" name="Picture 1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299B5D16-2236-6D04-E71D-DA1533E7830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4122" y="6171219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DD9721-4C59-49F7-8B44-E308F6FF5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" y="6178747"/>
            <a:ext cx="1276985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6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Κίνδυνοι οι οποίοι αξιολογήθηκαν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6F090-F004-E093-C575-24067EB13C22}"/>
              </a:ext>
            </a:extLst>
          </p:cNvPr>
          <p:cNvSpPr txBox="1"/>
          <p:nvPr/>
        </p:nvSpPr>
        <p:spPr>
          <a:xfrm>
            <a:off x="591670" y="1294989"/>
            <a:ext cx="11250706" cy="5079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Εντάσεις στην Ανατολική Μεσόγειο και πιθανότητα ενός θερμού επεισοδίου με την Τουρκία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Σημαντική επιδείνωση της θέσης της Κύπρου στους δείκτες διαφθοράς</a:t>
            </a: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Σημαντική και παρατεταμένη αύξηση των τιμών/πληθωρισμού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Επιδείνωση δημοσίων οικονομικών και σημαντική αύξηση του δημόσιου χρέους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Σημαντική αύξηση στη εταιρική φορολογία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Κατακόρυφη πτώση των εξαγωγών προϊόντων της Κύπρου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Παρατεταμένη ανομβρία με συνέπεια ελλείψεις σε νερό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Επιδείνωση των κλιματικών συνθηκών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Τρομοκρατική επίθεση στο έδαφος της Κύπρου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 err="1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Κυβερνοεπιθέσεις</a:t>
            </a: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προβλήματα στην λειτουργία υποδομών ζωτικής σημασίας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Μαζική εισροή μεταναστών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Συνέχιση της πανδημίας ή/και νέα υγειονομική κρίση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Οικονομική κατάρρευση του γενικού συστήματος υγείας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Μεγάλη πτώση στις αφίξεις τουριστών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Φυσικές καταστροφές</a:t>
            </a:r>
            <a:r>
              <a:rPr lang="el-GR" sz="1200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π.χ. πυρκαγιές, πλημύρες, σεισμοί)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Αποτυχία εκτέλεσης του ψηφιακού μετασχηματισμού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-358775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200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Πιθανή κατάρρευση συστημικής τράπεζας</a:t>
            </a:r>
            <a:endParaRPr lang="en-GB" sz="1200" dirty="0"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BAB7E57E-118D-B6AE-AE55-997E53849BC6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Λίστα κινδύνων / ρίσκων 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5BC62ADA-56CA-B1B1-64B7-12B705AD6B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4122" y="6171219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803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Διαστάσεις Αξιολόγησης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1F4761-13B2-D647-C11E-DF8D34D50F0C}"/>
              </a:ext>
            </a:extLst>
          </p:cNvPr>
          <p:cNvSpPr/>
          <p:nvPr/>
        </p:nvSpPr>
        <p:spPr>
          <a:xfrm>
            <a:off x="788893" y="1425390"/>
            <a:ext cx="10596286" cy="252000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69318-6D4A-05E2-834B-71E70ABD1A9D}"/>
              </a:ext>
            </a:extLst>
          </p:cNvPr>
          <p:cNvSpPr txBox="1"/>
          <p:nvPr/>
        </p:nvSpPr>
        <p:spPr>
          <a:xfrm>
            <a:off x="788895" y="1390036"/>
            <a:ext cx="105283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Διαστάσεις Αξιολόγησης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Κινδύνων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BC0946-2DDA-C823-A4E8-4C0A5CD0C813}"/>
              </a:ext>
            </a:extLst>
          </p:cNvPr>
          <p:cNvGrpSpPr/>
          <p:nvPr/>
        </p:nvGrpSpPr>
        <p:grpSpPr>
          <a:xfrm>
            <a:off x="869577" y="2025412"/>
            <a:ext cx="3451415" cy="2681059"/>
            <a:chOff x="869577" y="1864047"/>
            <a:chExt cx="3451415" cy="268105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685C79C-9DC0-D634-C994-521CE9D0BBF8}"/>
                </a:ext>
              </a:extLst>
            </p:cNvPr>
            <p:cNvSpPr txBox="1"/>
            <p:nvPr/>
          </p:nvSpPr>
          <p:spPr>
            <a:xfrm>
              <a:off x="869577" y="2159881"/>
              <a:ext cx="3325906" cy="1846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l-GR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Πιθανότητα Κινδύνων</a:t>
              </a:r>
            </a:p>
            <a:p>
              <a:endParaRPr lang="el-GR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endParaRPr>
            </a:p>
            <a:p>
              <a:endParaRPr lang="el-GR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endParaRPr>
            </a:p>
            <a:p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Κλίμακα: 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l-G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Medium" panose="020B0603020102020204" pitchFamily="34" charset="0"/>
                </a:rPr>
                <a:t>Πιθανό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Μάλλον πιθανό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l-G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Medium" panose="020B0603020102020204" pitchFamily="34" charset="0"/>
                </a:rPr>
                <a:t>Όχι τόσο πιθανό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Απίθανο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CB2AAC5-8085-10A6-B438-81AC6F798E94}"/>
                </a:ext>
              </a:extLst>
            </p:cNvPr>
            <p:cNvCxnSpPr/>
            <p:nvPr/>
          </p:nvCxnSpPr>
          <p:spPr>
            <a:xfrm>
              <a:off x="4320992" y="1864047"/>
              <a:ext cx="0" cy="2681059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09CFEEF-E2B2-C0A7-DD48-70310336F9E3}"/>
              </a:ext>
            </a:extLst>
          </p:cNvPr>
          <p:cNvGrpSpPr/>
          <p:nvPr/>
        </p:nvGrpSpPr>
        <p:grpSpPr>
          <a:xfrm>
            <a:off x="4392706" y="2025412"/>
            <a:ext cx="3451415" cy="2681059"/>
            <a:chOff x="869577" y="1864047"/>
            <a:chExt cx="3451415" cy="268105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167DFE2-C9EB-E115-BDA1-64C20A8630F4}"/>
                </a:ext>
              </a:extLst>
            </p:cNvPr>
            <p:cNvSpPr txBox="1"/>
            <p:nvPr/>
          </p:nvSpPr>
          <p:spPr>
            <a:xfrm>
              <a:off x="869577" y="2159881"/>
              <a:ext cx="3325906" cy="1846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l-GR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Σοβαρότητα Συνεπειών</a:t>
              </a:r>
            </a:p>
            <a:p>
              <a:endParaRPr lang="el-GR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endParaRPr>
            </a:p>
            <a:p>
              <a:endParaRPr lang="el-GR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endParaRPr>
            </a:p>
            <a:p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Κλίμακα: 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l-G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Medium" panose="020B0603020102020204" pitchFamily="34" charset="0"/>
                </a:rPr>
                <a:t>Υψηλή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Μέτρια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el-GR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Franklin Gothic Medium" panose="020B0603020102020204" pitchFamily="34" charset="0"/>
                </a:rPr>
                <a:t>Χαμηλή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kumimoji="0" lang="el-G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latin typeface="Franklin Gothic Medium" panose="020B0603020102020204" pitchFamily="34" charset="0"/>
                  <a:ea typeface="+mn-ea"/>
                  <a:cs typeface="+mn-cs"/>
                </a:rPr>
                <a:t>Αμελητέα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BC82FE-84A2-8319-FF46-D17D322C50F7}"/>
                </a:ext>
              </a:extLst>
            </p:cNvPr>
            <p:cNvCxnSpPr/>
            <p:nvPr/>
          </p:nvCxnSpPr>
          <p:spPr>
            <a:xfrm>
              <a:off x="4320992" y="1864047"/>
              <a:ext cx="0" cy="2681059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01E479F-7329-FA6C-9782-40108D501AC6}"/>
              </a:ext>
            </a:extLst>
          </p:cNvPr>
          <p:cNvSpPr txBox="1"/>
          <p:nvPr/>
        </p:nvSpPr>
        <p:spPr>
          <a:xfrm>
            <a:off x="7924799" y="2321246"/>
            <a:ext cx="3325906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Χρονική Περίοδος Κινδύνου</a:t>
            </a:r>
          </a:p>
          <a:p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  <a:p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Κλίμακα: 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0-2 χρόνια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2-5 χρόνια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5-10 χρόνια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C448A6E5-E26B-2CB9-BB55-7FAACB3B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24122" y="6171219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C7CC59-4ED2-4A12-971F-574D185B6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" y="6178747"/>
            <a:ext cx="1276985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7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AA0877-1AA5-E26B-4F4B-178745E77DE0}"/>
              </a:ext>
            </a:extLst>
          </p:cNvPr>
          <p:cNvSpPr/>
          <p:nvPr/>
        </p:nvSpPr>
        <p:spPr>
          <a:xfrm>
            <a:off x="788893" y="1264025"/>
            <a:ext cx="10596286" cy="252000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Πιθανότητα Κινδύνων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181310C-3581-6D80-3232-45F01B0BF403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Ταξινόμηση Πιθανότητας Κινδύνων (Μέσος Όρος &amp; Ποσοστιαία Τιμή) 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97C278E-1BC8-D7E6-A65C-A39E29C0C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7410876"/>
              </p:ext>
            </p:extLst>
          </p:nvPr>
        </p:nvGraphicFramePr>
        <p:xfrm>
          <a:off x="6472520" y="1857980"/>
          <a:ext cx="4048944" cy="482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A7215FA-E762-50E8-779D-D54D2B76AE12}"/>
              </a:ext>
            </a:extLst>
          </p:cNvPr>
          <p:cNvSpPr txBox="1"/>
          <p:nvPr/>
        </p:nvSpPr>
        <p:spPr>
          <a:xfrm>
            <a:off x="788895" y="1228671"/>
            <a:ext cx="105283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Πιθανότητα Κινδύνων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232CEC-0650-449D-C050-17E68929A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8111"/>
              </p:ext>
            </p:extLst>
          </p:nvPr>
        </p:nvGraphicFramePr>
        <p:xfrm>
          <a:off x="788895" y="1972232"/>
          <a:ext cx="10404000" cy="445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000">
                  <a:extLst>
                    <a:ext uri="{9D8B030D-6E8A-4147-A177-3AD203B41FA5}">
                      <a16:colId xmlns:a16="http://schemas.microsoft.com/office/drawing/2014/main" val="65713384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1541688064"/>
                    </a:ext>
                  </a:extLst>
                </a:gridCol>
              </a:tblGrid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και παρατεταμένη αύξηση των τιμών/πληθωρισμού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6910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των κλιματικών συνθηκών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9847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Μαζική εισροή μεταναστών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9576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Κυβερνοεπιθέσεις</a:t>
                      </a: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 με προβλήματα στην λειτουργία υποδομών ζωτικής σημασίας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24930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δημοσίων οικονομικών και σημαντική αύξηση του δημόσιου χρέους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82748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Παρατεταμένη ανομβρία με συνέπεια ελλείψεις σε νερό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054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Εντάσεις στην Ανατολική Μεσόγειο και πιθανότητα ενός θερμού επεισοδίου με την Τουρκία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6106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αύξηση στη εταιρική φορολογία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341887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Φυσικές καταστροφές (π.χ. πυρκαγιές, πλημύρες, σεισμοί)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11121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Συνέχιση της πανδημίας ή/και νέα υγειονομική κρίση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59536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Αποτυχία εκτέλεσης του ψηφιακού μετασχηματισμού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9688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επιδείνωση της θέσης της Κύπρου στους δείκτες διαφθοράς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93602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Μεγάλη πτώση στις αφίξεις τουριστών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7727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Οικονομική κατάρρευση του γενικού συστήματος υγείας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15684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Κατακόρυφη πτώση των εξαγωγών προϊόντων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517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Πιθανή κατάρρευση συστημικής τράπεζας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446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r" fontAlgn="ctr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Τρομοκρατική επίθεση στο έδαφος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76366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B2D586C-BC95-C1B9-6E68-87C950FF83C8}"/>
              </a:ext>
            </a:extLst>
          </p:cNvPr>
          <p:cNvSpPr txBox="1"/>
          <p:nvPr/>
        </p:nvSpPr>
        <p:spPr>
          <a:xfrm>
            <a:off x="6687665" y="1665189"/>
            <a:ext cx="1783976" cy="354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Μέσος Όρος</a:t>
            </a:r>
            <a:endParaRPr lang="el-G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" panose="020B0603020102020204" pitchFamily="34" charset="0"/>
            </a:endParaRPr>
          </a:p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(Κλίμακα 1-4)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5BA14A-7C4B-4DCD-640C-E3B0C1CAF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34095"/>
              </p:ext>
            </p:extLst>
          </p:nvPr>
        </p:nvGraphicFramePr>
        <p:xfrm>
          <a:off x="10623179" y="1972231"/>
          <a:ext cx="468000" cy="445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76130753"/>
                    </a:ext>
                  </a:extLst>
                </a:gridCol>
              </a:tblGrid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25357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34828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91340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5484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69006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386588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5801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2860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4749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65542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23874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6264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353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3980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55308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5898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59490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FD71076-9A82-9E42-9558-017E2C5E2A10}"/>
              </a:ext>
            </a:extLst>
          </p:cNvPr>
          <p:cNvSpPr txBox="1"/>
          <p:nvPr/>
        </p:nvSpPr>
        <p:spPr>
          <a:xfrm>
            <a:off x="10401712" y="1665189"/>
            <a:ext cx="831070" cy="354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Ποσοστιαία Τιμή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47062B05-7490-1484-CAD5-260F298A17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6" y="5853588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299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AA0877-1AA5-E26B-4F4B-178745E77DE0}"/>
              </a:ext>
            </a:extLst>
          </p:cNvPr>
          <p:cNvSpPr/>
          <p:nvPr/>
        </p:nvSpPr>
        <p:spPr>
          <a:xfrm>
            <a:off x="788893" y="1264025"/>
            <a:ext cx="10596286" cy="252000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Σοβαρότητα Συνεπειών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181310C-3581-6D80-3232-45F01B0BF403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Ταξινόμηση Σοβαρότητας Συνεπειών (Μέσος Όρος &amp; Ποσοστιαία Τιμή) 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97C278E-1BC8-D7E6-A65C-A39E29C0C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1471312"/>
              </p:ext>
            </p:extLst>
          </p:nvPr>
        </p:nvGraphicFramePr>
        <p:xfrm>
          <a:off x="6472520" y="1857980"/>
          <a:ext cx="3827476" cy="482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A7215FA-E762-50E8-779D-D54D2B76AE12}"/>
              </a:ext>
            </a:extLst>
          </p:cNvPr>
          <p:cNvSpPr txBox="1"/>
          <p:nvPr/>
        </p:nvSpPr>
        <p:spPr>
          <a:xfrm>
            <a:off x="788895" y="1228671"/>
            <a:ext cx="105283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Σοβαρότητα Συνεπειών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232CEC-0650-449D-C050-17E68929A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346585"/>
              </p:ext>
            </p:extLst>
          </p:nvPr>
        </p:nvGraphicFramePr>
        <p:xfrm>
          <a:off x="788895" y="1972232"/>
          <a:ext cx="10404000" cy="445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000">
                  <a:extLst>
                    <a:ext uri="{9D8B030D-6E8A-4147-A177-3AD203B41FA5}">
                      <a16:colId xmlns:a16="http://schemas.microsoft.com/office/drawing/2014/main" val="65713384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1541688064"/>
                    </a:ext>
                  </a:extLst>
                </a:gridCol>
              </a:tblGrid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και παρατεταμένη αύξηση των τιμών/πληθωρισμού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6910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Εντάσεις στην Ανατολική Μεσόγειο και πιθανότητα ενός θερμού επεισοδίου με την Τουρκία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9847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Πιθανή κατάρρευση συστημικής τράπεζας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9576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Οικονομική κατάρρευση του γενικού συστήματος υγείας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24930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Αποτυχία εκτέλεσης του ψηφιακού μετασχηματισμού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82748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Μεγάλη πτώση στις αφίξεις τουριστών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054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των κλιματικών συνθηκών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6106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Κυβερνοεπιθέσεις με προβλήματα στην λειτουργία υποδομών ζωτικής σημασίας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341887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δημοσίων οικονομικών και σημαντική αύξηση του δημόσιου χρέους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11121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Μαζική εισροή μεταναστών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59536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Τρομοκρατική επίθεση στο έδαφος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9688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επιδείνωση της θέσης της Κύπρου στους δείκτες διαφθοράς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93602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Συνέχιση της πανδημίας ή/και νέα υγειονομική κρίση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7727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Φυσικές καταστροφές (π.χ. πυρκαγιές, πλημύρες, σεισμοί)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15684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Παρατεταμένη ανομβρία με συνέπεια ελλείψεις σε νερό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517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αύξηση στη εταιρική φορολογία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446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Κατακόρυφη πτώση των εξαγωγών προϊόντων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76366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B2D586C-BC95-C1B9-6E68-87C950FF83C8}"/>
              </a:ext>
            </a:extLst>
          </p:cNvPr>
          <p:cNvSpPr txBox="1"/>
          <p:nvPr/>
        </p:nvSpPr>
        <p:spPr>
          <a:xfrm>
            <a:off x="6687665" y="1665189"/>
            <a:ext cx="1783976" cy="354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Μέσος Όρος</a:t>
            </a:r>
            <a:endParaRPr lang="el-GR" sz="1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" panose="020B0603020102020204" pitchFamily="34" charset="0"/>
            </a:endParaRPr>
          </a:p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(Κλίμακα 1-4)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5BA14A-7C4B-4DCD-640C-E3B0C1CAF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385074"/>
              </p:ext>
            </p:extLst>
          </p:nvPr>
        </p:nvGraphicFramePr>
        <p:xfrm>
          <a:off x="10623179" y="1972231"/>
          <a:ext cx="468000" cy="445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76130753"/>
                    </a:ext>
                  </a:extLst>
                </a:gridCol>
              </a:tblGrid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25357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34828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91340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05484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69006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386588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5801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2860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4749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65542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23874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62643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353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3980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55308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58981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59490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FD71076-9A82-9E42-9558-017E2C5E2A10}"/>
              </a:ext>
            </a:extLst>
          </p:cNvPr>
          <p:cNvSpPr txBox="1"/>
          <p:nvPr/>
        </p:nvSpPr>
        <p:spPr>
          <a:xfrm>
            <a:off x="10401712" y="1665189"/>
            <a:ext cx="831070" cy="354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Ποσοστιαία Τιμή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A6961C44-BC42-C254-6342-188ADD8BD4C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02" y="5815086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89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AA0877-1AA5-E26B-4F4B-178745E77DE0}"/>
              </a:ext>
            </a:extLst>
          </p:cNvPr>
          <p:cNvSpPr/>
          <p:nvPr/>
        </p:nvSpPr>
        <p:spPr>
          <a:xfrm>
            <a:off x="788893" y="1264025"/>
            <a:ext cx="10596286" cy="252000"/>
          </a:xfrm>
          <a:prstGeom prst="rect">
            <a:avLst/>
          </a:prstGeom>
          <a:solidFill>
            <a:srgbClr val="D9D9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Βραχυπρόθεσμο Ρίσκο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181310C-3581-6D80-3232-45F01B0BF403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Ταξινόμηση Χρονικής περιόδου κινδύνου (0-2 χρόνια) 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97C278E-1BC8-D7E6-A65C-A39E29C0C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990870"/>
              </p:ext>
            </p:extLst>
          </p:nvPr>
        </p:nvGraphicFramePr>
        <p:xfrm>
          <a:off x="6472520" y="1857980"/>
          <a:ext cx="3827476" cy="4820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A7215FA-E762-50E8-779D-D54D2B76AE12}"/>
              </a:ext>
            </a:extLst>
          </p:cNvPr>
          <p:cNvSpPr txBox="1"/>
          <p:nvPr/>
        </p:nvSpPr>
        <p:spPr>
          <a:xfrm>
            <a:off x="788895" y="1228671"/>
            <a:ext cx="105283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Βραχυπρόθεσμο Ρίσκο - Χρονική περίοδος κινδύνου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232CEC-0650-449D-C050-17E68929A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9125"/>
              </p:ext>
            </p:extLst>
          </p:nvPr>
        </p:nvGraphicFramePr>
        <p:xfrm>
          <a:off x="788895" y="1972232"/>
          <a:ext cx="10404000" cy="4454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8000">
                  <a:extLst>
                    <a:ext uri="{9D8B030D-6E8A-4147-A177-3AD203B41FA5}">
                      <a16:colId xmlns:a16="http://schemas.microsoft.com/office/drawing/2014/main" val="65713384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1541688064"/>
                    </a:ext>
                  </a:extLst>
                </a:gridCol>
              </a:tblGrid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και παρατεταμένη αύξηση των τιμών/πληθωρισμού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69102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Συνέχιση της πανδημίας ή/και νέα υγειονομική κρίση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9847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δημοσίων οικονομικών και σημαντική αύξηση του δημόσιου χρέους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9576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Μεγάλη πτώση στις αφίξεις τουριστών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24930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επιδείνωση της θέσης της Κύπρου στους δείκτες διαφθοράς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82748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Μαζική εισροή μεταναστών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05471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Εντάσεις στην Ανατολική Μεσόγειο και πιθανότητα ενός θερμού επεισοδίου με την Τουρκία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361060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Σημαντική αύξηση στη εταιρική φορολογία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341887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Κυβερνοεπιθέσεις με προβλήματα στην λειτουργία υποδομών ζωτικής σημασίας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111219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Φυσικές καταστροφές (π.χ. πυρκαγιές, πλημύρες, σεισμοί)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595364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Κατακόρυφη πτώση των εξαγωγών προϊόντων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296881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Αποτυχία εκτέλεσης του ψηφιακού μετασχηματισμού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93602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Πιθανή κατάρρευση συστημικής τράπεζας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7727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Τρομοκρατική επίθεση στο έδαφος της Κύπρου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156845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Παρατεταμένη ανομβρία με συνέπεια ελλείψεις σε νερό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517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Επιδείνωση των κλιματικών συνθηκών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944686"/>
                  </a:ext>
                </a:extLst>
              </a:tr>
              <a:tr h="262042">
                <a:tc>
                  <a:txBody>
                    <a:bodyPr/>
                    <a:lstStyle/>
                    <a:p>
                      <a:pPr marL="0" algn="r" defTabSz="914034" rtl="0" eaLnBrk="1" fontAlgn="ctr" latinLnBrk="0" hangingPunct="1">
                        <a:lnSpc>
                          <a:spcPct val="75000"/>
                        </a:lnSpc>
                      </a:pPr>
                      <a:r>
                        <a:rPr lang="el-GR" sz="110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Οικονομική κατάρρευση του γενικού συστήματος υγείας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75000"/>
                        </a:lnSpc>
                      </a:pPr>
                      <a:endParaRPr lang="el-G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962" marR="2962" marT="296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76366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B2D586C-BC95-C1B9-6E68-87C950FF83C8}"/>
              </a:ext>
            </a:extLst>
          </p:cNvPr>
          <p:cNvSpPr txBox="1"/>
          <p:nvPr/>
        </p:nvSpPr>
        <p:spPr>
          <a:xfrm>
            <a:off x="6687665" y="1665189"/>
            <a:ext cx="1783976" cy="354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Βραχυπρόθεσμο Ρίσκο</a:t>
            </a:r>
          </a:p>
          <a:p>
            <a:pPr marL="0" marR="0" lvl="0" indent="0" defTabSz="914034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(0-2 χρόνια)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562CEAF2-9DFD-03CA-D76E-22A033978C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24122" y="6171219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332BF7-5202-4012-BAEA-B97F4706EE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" y="6178747"/>
            <a:ext cx="1276985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3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B972F92-F275-E1BA-C47E-2529045B84E7}"/>
              </a:ext>
            </a:extLst>
          </p:cNvPr>
          <p:cNvSpPr/>
          <p:nvPr/>
        </p:nvSpPr>
        <p:spPr>
          <a:xfrm>
            <a:off x="5200531" y="3439492"/>
            <a:ext cx="5779282" cy="2520197"/>
          </a:xfrm>
          <a:prstGeom prst="rect">
            <a:avLst/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693FC32-A526-08B9-31D3-A2A2EB1B42F0}"/>
              </a:ext>
            </a:extLst>
          </p:cNvPr>
          <p:cNvSpPr/>
          <p:nvPr/>
        </p:nvSpPr>
        <p:spPr>
          <a:xfrm>
            <a:off x="1203221" y="1356065"/>
            <a:ext cx="3960000" cy="2052000"/>
          </a:xfrm>
          <a:prstGeom prst="rect">
            <a:avLst/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D73F39B-7764-DF76-6D5D-319E73BC8DBF}"/>
              </a:ext>
            </a:extLst>
          </p:cNvPr>
          <p:cNvSpPr/>
          <p:nvPr/>
        </p:nvSpPr>
        <p:spPr>
          <a:xfrm>
            <a:off x="5200531" y="1356065"/>
            <a:ext cx="5779282" cy="2052000"/>
          </a:xfrm>
          <a:prstGeom prst="rect">
            <a:avLst/>
          </a:prstGeom>
          <a:solidFill>
            <a:srgbClr val="FF4B4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3597F50-38B8-954C-B94F-CEBCE8891A0B}"/>
              </a:ext>
            </a:extLst>
          </p:cNvPr>
          <p:cNvSpPr/>
          <p:nvPr/>
        </p:nvSpPr>
        <p:spPr>
          <a:xfrm>
            <a:off x="1203221" y="3439492"/>
            <a:ext cx="3960000" cy="2520197"/>
          </a:xfrm>
          <a:prstGeom prst="rect">
            <a:avLst/>
          </a:prstGeom>
          <a:solidFill>
            <a:srgbClr val="2E75B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71" name="Chart 70">
            <a:extLst>
              <a:ext uri="{FF2B5EF4-FFF2-40B4-BE49-F238E27FC236}">
                <a16:creationId xmlns:a16="http://schemas.microsoft.com/office/drawing/2014/main" id="{A1AD0B00-9FF5-4E7F-53EE-D181C8B6F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20614"/>
              </p:ext>
            </p:extLst>
          </p:nvPr>
        </p:nvGraphicFramePr>
        <p:xfrm>
          <a:off x="699247" y="1065074"/>
          <a:ext cx="10658167" cy="540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Πιθανότητα </a:t>
            </a:r>
            <a:r>
              <a:rPr lang="en-GB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Vs </a:t>
            </a:r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Σοβαρότητα Συνεπειών</a:t>
            </a:r>
            <a:r>
              <a:rPr lang="en-GB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Vs</a:t>
            </a:r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Βραχυπρόθεσμο Ρίσκο</a:t>
            </a:r>
            <a:r>
              <a:rPr lang="en-GB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  <a:endParaRPr lang="el-GR" sz="1400" spc="3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4181310C-3581-6D80-3232-45F01B0BF403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Πιθανότητας Δηλώσεων (Ποσοστιαία Τιμή) και Σοβαρότητας Συνεπειών (Ποσοστιαία Τιμή) 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8CC3F-4A70-4435-0955-CF8326A7661A}"/>
              </a:ext>
            </a:extLst>
          </p:cNvPr>
          <p:cNvSpPr txBox="1"/>
          <p:nvPr/>
        </p:nvSpPr>
        <p:spPr>
          <a:xfrm>
            <a:off x="1201854" y="6140243"/>
            <a:ext cx="97709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Πιθανότητα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Κινδύνων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(</a:t>
            </a:r>
            <a:r>
              <a:rPr lang="el-G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Ποσοστιαία Τιμή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%</a:t>
            </a:r>
            <a:r>
              <a:rPr lang="el-G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)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2758AE-6660-FEB5-FAD3-F66E2E1D02F9}"/>
              </a:ext>
            </a:extLst>
          </p:cNvPr>
          <p:cNvSpPr txBox="1"/>
          <p:nvPr/>
        </p:nvSpPr>
        <p:spPr>
          <a:xfrm rot="16200000">
            <a:off x="-1689262" y="3437384"/>
            <a:ext cx="46162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Σοβαρότητα Συνεπειών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(</a:t>
            </a:r>
            <a:r>
              <a:rPr lang="el-G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Ποσοστιαία Τιμή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%</a:t>
            </a:r>
            <a:r>
              <a:rPr lang="el-G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)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3095CD-2F61-951B-0E7D-4ACA89F4A818}"/>
              </a:ext>
            </a:extLst>
          </p:cNvPr>
          <p:cNvSpPr txBox="1"/>
          <p:nvPr/>
        </p:nvSpPr>
        <p:spPr>
          <a:xfrm>
            <a:off x="9520518" y="945909"/>
            <a:ext cx="1470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000" i="1" dirty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Υψηλή Πιθανότητα &amp; Υψηλή Σοβαρότητα</a:t>
            </a:r>
            <a:endParaRPr lang="en-GB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2A1A69-5C92-E814-9544-245906657967}"/>
              </a:ext>
            </a:extLst>
          </p:cNvPr>
          <p:cNvSpPr txBox="1"/>
          <p:nvPr/>
        </p:nvSpPr>
        <p:spPr>
          <a:xfrm>
            <a:off x="1165707" y="948630"/>
            <a:ext cx="1470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00" i="1" dirty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Χαμηλή Πιθανότητα &amp; Υψηλή Σοβαρότητα</a:t>
            </a:r>
            <a:endParaRPr lang="en-GB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FE1D5D-2C7A-F310-2CF1-35B46046AD88}"/>
              </a:ext>
            </a:extLst>
          </p:cNvPr>
          <p:cNvSpPr txBox="1"/>
          <p:nvPr/>
        </p:nvSpPr>
        <p:spPr>
          <a:xfrm>
            <a:off x="9520518" y="6066990"/>
            <a:ext cx="1470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sz="1000" i="1" dirty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Υψηλή Πιθανότητα &amp; Χαμηλή Σοβαρότητα</a:t>
            </a:r>
            <a:endParaRPr lang="en-GB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E8CADC-BA22-D529-B769-ADE33C195E4E}"/>
              </a:ext>
            </a:extLst>
          </p:cNvPr>
          <p:cNvSpPr txBox="1"/>
          <p:nvPr/>
        </p:nvSpPr>
        <p:spPr>
          <a:xfrm>
            <a:off x="1165708" y="6066990"/>
            <a:ext cx="14003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00" i="1" dirty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Χαμηλή Πιθανότητα &amp; Χαμηλή Σοβαρότητα</a:t>
            </a:r>
            <a:endParaRPr lang="en-GB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ECAB82-1217-2C2A-B56D-7898DB4DFA12}"/>
              </a:ext>
            </a:extLst>
          </p:cNvPr>
          <p:cNvSpPr txBox="1"/>
          <p:nvPr/>
        </p:nvSpPr>
        <p:spPr>
          <a:xfrm>
            <a:off x="3299012" y="6582076"/>
            <a:ext cx="88929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kumimoji="0" lang="el-GR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* Το μέγεθος της κουκίδας δηλώνει πόσο βραχυπρόθεσμο θεωρείται το ρίσκο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3776FA-F150-A058-BD9A-ABAE4936C3D2}"/>
              </a:ext>
            </a:extLst>
          </p:cNvPr>
          <p:cNvSpPr txBox="1"/>
          <p:nvPr/>
        </p:nvSpPr>
        <p:spPr>
          <a:xfrm>
            <a:off x="9861176" y="1689852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84%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634A84-622B-5A05-1DB8-BEBBA85C6389}"/>
              </a:ext>
            </a:extLst>
          </p:cNvPr>
          <p:cNvSpPr txBox="1"/>
          <p:nvPr/>
        </p:nvSpPr>
        <p:spPr>
          <a:xfrm>
            <a:off x="2918761" y="5027337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i="1" dirty="0">
                <a:latin typeface="Franklin Gothic Medium" panose="020B0603020102020204" pitchFamily="34" charset="0"/>
              </a:rPr>
              <a:t>2</a:t>
            </a:r>
            <a:r>
              <a:rPr lang="en-GB" sz="1000" i="1" dirty="0">
                <a:latin typeface="Franklin Gothic Medium" panose="020B0603020102020204" pitchFamily="34" charset="0"/>
              </a:rPr>
              <a:t>4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F5A2C7B-DFCC-913C-5406-C74C018211D6}"/>
              </a:ext>
            </a:extLst>
          </p:cNvPr>
          <p:cNvSpPr txBox="1"/>
          <p:nvPr/>
        </p:nvSpPr>
        <p:spPr>
          <a:xfrm>
            <a:off x="4702281" y="4451215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i="1" dirty="0">
                <a:latin typeface="Franklin Gothic Medium" panose="020B0603020102020204" pitchFamily="34" charset="0"/>
              </a:rPr>
              <a:t>4</a:t>
            </a:r>
            <a:r>
              <a:rPr lang="el-GR" sz="1000" b="0" i="1" u="none" strike="noStrike" dirty="0">
                <a:effectLst/>
                <a:latin typeface="Franklin Gothic Medium" panose="020B0603020102020204" pitchFamily="34" charset="0"/>
              </a:rPr>
              <a:t>8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0ACC313-8E23-383F-CB04-80871DC4DA6C}"/>
              </a:ext>
            </a:extLst>
          </p:cNvPr>
          <p:cNvSpPr txBox="1"/>
          <p:nvPr/>
        </p:nvSpPr>
        <p:spPr>
          <a:xfrm>
            <a:off x="4464716" y="4097826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72%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1F3F5AE-B67A-4113-4EB4-D9F59D4696D1}"/>
              </a:ext>
            </a:extLst>
          </p:cNvPr>
          <p:cNvSpPr txBox="1"/>
          <p:nvPr/>
        </p:nvSpPr>
        <p:spPr>
          <a:xfrm>
            <a:off x="4925656" y="4086686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24%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D2BFC4D-8029-26DC-5652-54427E1751BC}"/>
              </a:ext>
            </a:extLst>
          </p:cNvPr>
          <p:cNvSpPr txBox="1"/>
          <p:nvPr/>
        </p:nvSpPr>
        <p:spPr>
          <a:xfrm>
            <a:off x="5230613" y="4131192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8%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FA96B2B-95FD-4507-670E-E284BC2CA8AE}"/>
              </a:ext>
            </a:extLst>
          </p:cNvPr>
          <p:cNvSpPr txBox="1"/>
          <p:nvPr/>
        </p:nvSpPr>
        <p:spPr>
          <a:xfrm>
            <a:off x="4329996" y="3742046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i="1" dirty="0">
                <a:latin typeface="Franklin Gothic Medium" panose="020B0603020102020204" pitchFamily="34" charset="0"/>
              </a:rPr>
              <a:t>56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D0827FA-681A-6F82-CCE8-3BD39A7BB35C}"/>
              </a:ext>
            </a:extLst>
          </p:cNvPr>
          <p:cNvSpPr txBox="1"/>
          <p:nvPr/>
        </p:nvSpPr>
        <p:spPr>
          <a:xfrm>
            <a:off x="6295232" y="3529142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i="1" dirty="0">
                <a:latin typeface="Franklin Gothic Medium" panose="020B0603020102020204" pitchFamily="34" charset="0"/>
              </a:rPr>
              <a:t>5</a:t>
            </a:r>
            <a:r>
              <a:rPr lang="en-GB" sz="1000" i="1" dirty="0">
                <a:latin typeface="Franklin Gothic Medium" panose="020B0603020102020204" pitchFamily="34" charset="0"/>
              </a:rPr>
              <a:t>0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254F313-9D2F-3E87-0035-434D7503A337}"/>
              </a:ext>
            </a:extLst>
          </p:cNvPr>
          <p:cNvSpPr txBox="1"/>
          <p:nvPr/>
        </p:nvSpPr>
        <p:spPr>
          <a:xfrm>
            <a:off x="2399037" y="3521547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13%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AA5B61-E2EE-9E02-0A6F-072A99FB2A67}"/>
              </a:ext>
            </a:extLst>
          </p:cNvPr>
          <p:cNvSpPr txBox="1"/>
          <p:nvPr/>
        </p:nvSpPr>
        <p:spPr>
          <a:xfrm>
            <a:off x="3816440" y="2476668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4%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ABDD4E0-2994-102E-326C-32DF6DF761D7}"/>
              </a:ext>
            </a:extLst>
          </p:cNvPr>
          <p:cNvSpPr txBox="1"/>
          <p:nvPr/>
        </p:nvSpPr>
        <p:spPr>
          <a:xfrm>
            <a:off x="4724598" y="2716828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b="0" i="1" u="none" strike="noStrike" dirty="0">
                <a:effectLst/>
                <a:latin typeface="Franklin Gothic Medium" panose="020B0603020102020204" pitchFamily="34" charset="0"/>
              </a:rPr>
              <a:t>2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0%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D8CAA51-D590-FA07-6FB9-6A831014CAB5}"/>
              </a:ext>
            </a:extLst>
          </p:cNvPr>
          <p:cNvSpPr txBox="1"/>
          <p:nvPr/>
        </p:nvSpPr>
        <p:spPr>
          <a:xfrm>
            <a:off x="5405763" y="2935461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28%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8E47C59-F7AA-30C2-7B7B-29252A29530C}"/>
              </a:ext>
            </a:extLst>
          </p:cNvPr>
          <p:cNvSpPr txBox="1"/>
          <p:nvPr/>
        </p:nvSpPr>
        <p:spPr>
          <a:xfrm>
            <a:off x="4879108" y="2034686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48%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FB423E3-0732-D818-011B-235B8F9CC5AD}"/>
              </a:ext>
            </a:extLst>
          </p:cNvPr>
          <p:cNvSpPr txBox="1"/>
          <p:nvPr/>
        </p:nvSpPr>
        <p:spPr>
          <a:xfrm>
            <a:off x="2740489" y="2025720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i="1" dirty="0">
                <a:latin typeface="Franklin Gothic Medium" panose="020B0603020102020204" pitchFamily="34" charset="0"/>
              </a:rPr>
              <a:t>20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DB7BC48-1869-D850-7C24-3CD13FF2FDB9}"/>
              </a:ext>
            </a:extLst>
          </p:cNvPr>
          <p:cNvSpPr txBox="1"/>
          <p:nvPr/>
        </p:nvSpPr>
        <p:spPr>
          <a:xfrm>
            <a:off x="5218461" y="3285485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i="1" dirty="0">
                <a:latin typeface="Franklin Gothic Medium" panose="020B0603020102020204" pitchFamily="34" charset="0"/>
              </a:rPr>
              <a:t>60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5D1B4F1-7812-ADAF-0263-2C1ABB8F5901}"/>
              </a:ext>
            </a:extLst>
          </p:cNvPr>
          <p:cNvSpPr txBox="1"/>
          <p:nvPr/>
        </p:nvSpPr>
        <p:spPr>
          <a:xfrm>
            <a:off x="7690763" y="2865845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1000" b="0" i="1" u="none" strike="noStrike" dirty="0">
                <a:effectLst/>
                <a:latin typeface="Franklin Gothic Medium" panose="020B0603020102020204" pitchFamily="34" charset="0"/>
              </a:rPr>
              <a:t>4</a:t>
            </a:r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663D2F5-6FAF-F61C-A9E8-F76AFBEFC529}"/>
              </a:ext>
            </a:extLst>
          </p:cNvPr>
          <p:cNvSpPr txBox="1"/>
          <p:nvPr/>
        </p:nvSpPr>
        <p:spPr>
          <a:xfrm>
            <a:off x="4311458" y="2716629"/>
            <a:ext cx="4751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1" u="none" strike="noStrike" dirty="0">
                <a:effectLst/>
                <a:latin typeface="Franklin Gothic Medium" panose="020B0603020102020204" pitchFamily="34" charset="0"/>
              </a:rPr>
              <a:t>60%</a:t>
            </a:r>
            <a:r>
              <a:rPr lang="en-GB" sz="1000" i="1" dirty="0">
                <a:latin typeface="Franklin Gothic Medium" panose="020B0603020102020204" pitchFamily="34" charset="0"/>
              </a:rPr>
              <a:t> </a:t>
            </a:r>
          </a:p>
        </p:txBody>
      </p:sp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F1049253-5F59-0E5D-6C80-3B728954794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5754" y="30294"/>
            <a:ext cx="2171354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22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6A27EC-340B-F776-91CC-C0B264928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6835164"/>
              </p:ext>
            </p:extLst>
          </p:nvPr>
        </p:nvGraphicFramePr>
        <p:xfrm>
          <a:off x="968189" y="1299883"/>
          <a:ext cx="9932894" cy="349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DCA7930-6089-3AFF-4CD6-1CADDF5D8A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258255"/>
              </p:ext>
            </p:extLst>
          </p:nvPr>
        </p:nvGraphicFramePr>
        <p:xfrm>
          <a:off x="968189" y="1299883"/>
          <a:ext cx="9932894" cy="349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0" y="268649"/>
            <a:ext cx="12192000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360000" anchor="ctr">
            <a:noAutofit/>
          </a:bodyPr>
          <a:lstStyle/>
          <a:p>
            <a:r>
              <a:rPr lang="el-GR" sz="1400" spc="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Κίνδυνοι με υψηλό δείκτη κινδύνου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BAF38743-85FC-1B6E-E7DA-1B92261FB7E8}"/>
              </a:ext>
            </a:extLst>
          </p:cNvPr>
          <p:cNvSpPr txBox="1"/>
          <p:nvPr/>
        </p:nvSpPr>
        <p:spPr>
          <a:xfrm>
            <a:off x="268941" y="679155"/>
            <a:ext cx="11654118" cy="3354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Εννέα κίνδυνοι οι οποίοι βαθμολογούνται με υψηλότερο δείκτη κινδύνου (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risk index) </a:t>
            </a:r>
            <a:r>
              <a:rPr lang="el-G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από το μέσο όρο (72%)</a:t>
            </a:r>
            <a:endParaRPr lang="el-GR" b="1" u="sng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887C821-9FC1-1ABD-B6E8-05EBABC8A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20849"/>
              </p:ext>
            </p:extLst>
          </p:nvPr>
        </p:nvGraphicFramePr>
        <p:xfrm>
          <a:off x="1565835" y="4473419"/>
          <a:ext cx="9200781" cy="186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09">
                  <a:extLst>
                    <a:ext uri="{9D8B030D-6E8A-4147-A177-3AD203B41FA5}">
                      <a16:colId xmlns:a16="http://schemas.microsoft.com/office/drawing/2014/main" val="3695291423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2745783258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405020772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1458919323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4248615459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2398242943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3767670155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1308371421"/>
                    </a:ext>
                  </a:extLst>
                </a:gridCol>
                <a:gridCol w="1022309">
                  <a:extLst>
                    <a:ext uri="{9D8B030D-6E8A-4147-A177-3AD203B41FA5}">
                      <a16:colId xmlns:a16="http://schemas.microsoft.com/office/drawing/2014/main" val="3339965064"/>
                    </a:ext>
                  </a:extLst>
                </a:gridCol>
              </a:tblGrid>
              <a:tr h="1864628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Σημαντική και παρατεταμένη αύξηση τιμών/πληθωρισμού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Επιδείνωση των κλιματολογικών συνθηκών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Εντάσεις στην ανατολική μεσόγειο και πιθανότητα θερμού επεισοδίου με Τουρκία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Μαζική εισροή μεταναστών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Κυβερνοεπιθέσεις</a:t>
                      </a:r>
                      <a:endParaRPr lang="el-GR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Αποτυχία εκτέλεσης του ψηφιακού μετασχηματισμού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Επιδείνωση των δημόσιων οικονομικών και σημαντική αύξηση του δημόσιου χρέους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Μεγάλη πτώση στις αφίξεις τουριστών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Οικονομική κατάρρευση </a:t>
                      </a:r>
                    </a:p>
                    <a:p>
                      <a:pPr algn="r" fontAlgn="b"/>
                      <a:r>
                        <a:rPr lang="el-GR" sz="11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Franklin Gothic Medium" panose="020B0603020102020204" pitchFamily="34" charset="0"/>
                        </a:rPr>
                        <a:t>του ΓΕΣΥ</a:t>
                      </a:r>
                    </a:p>
                  </a:txBody>
                  <a:tcPr marL="7620" marR="7620" marT="762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337438"/>
                  </a:ext>
                </a:extLst>
              </a:tr>
            </a:tbl>
          </a:graphicData>
        </a:graphic>
      </p:graphicFrame>
      <p:pic>
        <p:nvPicPr>
          <p:cNvPr id="3" name="Picture 2" descr="Î£ÏÎ¼Î²Î¿ÏÎ»Î¹Î¿ ÎÎ¹ÎºÎ¿Î½Î¿Î¼Î¯Î±Ï ÎºÎ±Î¹ ÎÎ½ÏÎ±Î³ÏÎ½Î¹ÏÏÎ¹ÎºÏÏÎ·ÏÎ±Ï ÎÏÏÏÎ¿Ï">
            <a:extLst>
              <a:ext uri="{FF2B5EF4-FFF2-40B4-BE49-F238E27FC236}">
                <a16:creationId xmlns:a16="http://schemas.microsoft.com/office/drawing/2014/main" id="{161C461E-72E4-A395-CC8B-73713022B5A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24122" y="6171219"/>
            <a:ext cx="242680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3CB361-97D4-4448-AC7D-3680376CF6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8" y="6178747"/>
            <a:ext cx="1276985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2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10789</TotalTime>
  <Words>1058</Words>
  <Application>Microsoft Office PowerPoint</Application>
  <PresentationFormat>Widescreen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Risk Report</dc:title>
  <dc:creator>Theodoros Valiantis</dc:creator>
  <cp:lastModifiedBy>Petridou  Eliza</cp:lastModifiedBy>
  <cp:revision>1248</cp:revision>
  <cp:lastPrinted>2022-08-08T07:08:12Z</cp:lastPrinted>
  <dcterms:created xsi:type="dcterms:W3CDTF">2020-04-06T19:52:08Z</dcterms:created>
  <dcterms:modified xsi:type="dcterms:W3CDTF">2022-10-13T06:31:11Z</dcterms:modified>
</cp:coreProperties>
</file>